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2" r:id="rId1"/>
  </p:sldMasterIdLst>
  <p:notesMasterIdLst>
    <p:notesMasterId r:id="rId57"/>
  </p:notesMasterIdLst>
  <p:sldIdLst>
    <p:sldId id="259" r:id="rId2"/>
    <p:sldId id="391" r:id="rId3"/>
    <p:sldId id="410" r:id="rId4"/>
    <p:sldId id="411" r:id="rId5"/>
    <p:sldId id="475" r:id="rId6"/>
    <p:sldId id="412" r:id="rId7"/>
    <p:sldId id="476" r:id="rId8"/>
    <p:sldId id="477" r:id="rId9"/>
    <p:sldId id="481" r:id="rId10"/>
    <p:sldId id="482" r:id="rId11"/>
    <p:sldId id="424" r:id="rId12"/>
    <p:sldId id="425" r:id="rId13"/>
    <p:sldId id="426" r:id="rId14"/>
    <p:sldId id="427" r:id="rId15"/>
    <p:sldId id="442" r:id="rId16"/>
    <p:sldId id="483" r:id="rId17"/>
    <p:sldId id="484" r:id="rId18"/>
    <p:sldId id="429" r:id="rId19"/>
    <p:sldId id="430" r:id="rId20"/>
    <p:sldId id="485" r:id="rId21"/>
    <p:sldId id="443" r:id="rId22"/>
    <p:sldId id="444" r:id="rId23"/>
    <p:sldId id="445" r:id="rId24"/>
    <p:sldId id="446" r:id="rId25"/>
    <p:sldId id="447" r:id="rId26"/>
    <p:sldId id="449" r:id="rId27"/>
    <p:sldId id="486" r:id="rId28"/>
    <p:sldId id="434" r:id="rId29"/>
    <p:sldId id="435" r:id="rId30"/>
    <p:sldId id="436" r:id="rId31"/>
    <p:sldId id="450" r:id="rId32"/>
    <p:sldId id="451" r:id="rId33"/>
    <p:sldId id="487" r:id="rId34"/>
    <p:sldId id="453" r:id="rId35"/>
    <p:sldId id="454" r:id="rId36"/>
    <p:sldId id="455" r:id="rId37"/>
    <p:sldId id="456" r:id="rId38"/>
    <p:sldId id="457" r:id="rId39"/>
    <p:sldId id="488" r:id="rId40"/>
    <p:sldId id="461" r:id="rId41"/>
    <p:sldId id="462" r:id="rId42"/>
    <p:sldId id="463" r:id="rId43"/>
    <p:sldId id="464" r:id="rId44"/>
    <p:sldId id="465" r:id="rId45"/>
    <p:sldId id="466" r:id="rId46"/>
    <p:sldId id="467" r:id="rId47"/>
    <p:sldId id="468" r:id="rId48"/>
    <p:sldId id="469" r:id="rId49"/>
    <p:sldId id="470" r:id="rId50"/>
    <p:sldId id="471" r:id="rId51"/>
    <p:sldId id="472" r:id="rId52"/>
    <p:sldId id="473" r:id="rId53"/>
    <p:sldId id="474" r:id="rId54"/>
    <p:sldId id="489" r:id="rId55"/>
    <p:sldId id="490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CB7"/>
    <a:srgbClr val="3D3028"/>
    <a:srgbClr val="120F05"/>
    <a:srgbClr val="404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777" autoAdjust="0"/>
  </p:normalViewPr>
  <p:slideViewPr>
    <p:cSldViewPr snapToGrid="0" snapToObjects="1">
      <p:cViewPr varScale="1">
        <p:scale>
          <a:sx n="72" d="100"/>
          <a:sy n="72" d="100"/>
        </p:scale>
        <p:origin x="1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80FCA-3156-594B-A523-7BD4AE74AB0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EDECB-024C-6845-A04D-D9A5CF797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0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</a:t>
            </a:r>
            <a:r>
              <a:rPr lang="en-US" dirty="0" err="1"/>
              <a:t>kahoot</a:t>
            </a:r>
            <a:r>
              <a:rPr lang="en-US" dirty="0"/>
              <a:t>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EDECB-024C-6845-A04D-D9A5CF797FD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1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622800"/>
            <a:ext cx="9144000" cy="2235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775200"/>
            <a:ext cx="2249424" cy="199136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775200"/>
            <a:ext cx="6784848" cy="19822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727200" y="749300"/>
            <a:ext cx="6477000" cy="31115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775200"/>
            <a:ext cx="6705600" cy="1960637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40280" y="29446"/>
            <a:ext cx="5291667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dirty="0"/>
              <a:t>UC Santa Cruz 5/12/14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8636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8636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4579633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/>
          </p:nvPr>
        </p:nvSpPr>
        <p:spPr>
          <a:xfrm>
            <a:off x="4579633" y="0"/>
            <a:ext cx="4564367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5"/>
          </p:nvPr>
        </p:nvSpPr>
        <p:spPr>
          <a:xfrm>
            <a:off x="18064" y="3443288"/>
            <a:ext cx="4564367" cy="3443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6"/>
          </p:nvPr>
        </p:nvSpPr>
        <p:spPr>
          <a:xfrm>
            <a:off x="4573273" y="3443288"/>
            <a:ext cx="4564367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785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68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F25B89-8E3D-124A-A856-5B0CF57E4B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524000"/>
            <a:ext cx="1600200" cy="4918946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435100"/>
            <a:ext cx="6400800" cy="500784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41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B6337B-7700-E543-8AD6-5D4091B72C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460500"/>
            <a:ext cx="6400800" cy="5029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533400" y="1460500"/>
            <a:ext cx="1689100" cy="5029200"/>
          </a:xfrm>
          <a:solidFill>
            <a:schemeClr val="accent4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3pPr marL="6858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6705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53896" y="4572000"/>
            <a:ext cx="94488" cy="2295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E83EDD28-148F-414A-9CB1-6567000DC2D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7700" y="0"/>
            <a:ext cx="5956300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15" name="Rectangle 14"/>
          <p:cNvSpPr/>
          <p:nvPr/>
        </p:nvSpPr>
        <p:spPr bwMode="white">
          <a:xfrm>
            <a:off x="3142996" y="0"/>
            <a:ext cx="94488" cy="456895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27000" y="177800"/>
            <a:ext cx="3016250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9904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E83EDD28-148F-414A-9CB1-6567000DC2D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E83EDD28-148F-414A-9CB1-6567000DC2D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/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E83EDD28-148F-414A-9CB1-6567000DC2DF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3 Content-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502886" y="1485899"/>
            <a:ext cx="3886200" cy="2882901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4876800" y="1511298"/>
            <a:ext cx="3886200" cy="2857502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502885" y="4521200"/>
            <a:ext cx="8260115" cy="196214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5936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604486" y="3949701"/>
            <a:ext cx="3886200" cy="2555874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4867301" y="3949701"/>
            <a:ext cx="3886200" cy="2555873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604486" y="1447798"/>
            <a:ext cx="8149015" cy="2314575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892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3500"/>
            <a:ext cx="8442198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23850" y="1397000"/>
            <a:ext cx="8442198" cy="4902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81" y="88900"/>
            <a:ext cx="853972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4765701" y="1284818"/>
            <a:ext cx="4092549" cy="241299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302681" y="1299635"/>
            <a:ext cx="4193119" cy="498474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0"/>
          </p:nvPr>
        </p:nvSpPr>
        <p:spPr>
          <a:xfrm>
            <a:off x="4765702" y="3845985"/>
            <a:ext cx="4092548" cy="244474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301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81" y="88900"/>
            <a:ext cx="8589438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9613" y="1422400"/>
            <a:ext cx="4210053" cy="4978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0"/>
          </p:nvPr>
        </p:nvSpPr>
        <p:spPr>
          <a:xfrm>
            <a:off x="4682066" y="1422400"/>
            <a:ext cx="4210053" cy="4978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302682" y="1396998"/>
            <a:ext cx="8450820" cy="2476502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20"/>
          </p:nvPr>
        </p:nvSpPr>
        <p:spPr>
          <a:xfrm>
            <a:off x="302682" y="3962401"/>
            <a:ext cx="8463519" cy="2539996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370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302682" y="1396997"/>
            <a:ext cx="8450820" cy="298674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20"/>
          </p:nvPr>
        </p:nvSpPr>
        <p:spPr>
          <a:xfrm>
            <a:off x="302682" y="4493645"/>
            <a:ext cx="8463519" cy="2008751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063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81" y="88900"/>
            <a:ext cx="8566152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302681" y="1485899"/>
            <a:ext cx="4184652" cy="2314575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302681" y="3962400"/>
            <a:ext cx="8566152" cy="2520949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20"/>
          </p:nvPr>
        </p:nvSpPr>
        <p:spPr>
          <a:xfrm>
            <a:off x="4734983" y="1485899"/>
            <a:ext cx="4133850" cy="2314575"/>
          </a:xfrm>
        </p:spPr>
        <p:txBody>
          <a:bodyPr>
            <a:normAutofit/>
          </a:bodyPr>
          <a:lstStyle>
            <a:lvl1pPr marL="320040" indent="-320040">
              <a:buClr>
                <a:schemeClr val="tx2"/>
              </a:buClr>
              <a:buFont typeface="Wingdings" charset="2"/>
              <a:buChar char="u"/>
              <a:defRPr sz="1800"/>
            </a:lvl1pPr>
            <a:lvl2pPr marL="640080" indent="-274320">
              <a:buFont typeface="Wingdings" charset="2"/>
              <a:buChar char="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038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68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97100"/>
            <a:ext cx="3886200" cy="424584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197100"/>
            <a:ext cx="3886200" cy="424584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43256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44526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3850" y="1974214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B6337B-7700-E543-8AD6-5D4091B72C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2681" y="88900"/>
            <a:ext cx="8463367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2681" y="1435100"/>
            <a:ext cx="8463367" cy="49149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2583" y="6442946"/>
            <a:ext cx="5291667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IUPAC-World Chemistry Congress August 2013 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02681" y="1079500"/>
            <a:ext cx="8586385" cy="4571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" name="Picture 1" descr="ISUCENTW copy.jp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6427831"/>
            <a:ext cx="2872316" cy="3802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101" r:id="rId3"/>
    <p:sldLayoutId id="2147484086" r:id="rId4"/>
    <p:sldLayoutId id="2147484100" r:id="rId5"/>
    <p:sldLayoutId id="2147484104" r:id="rId6"/>
    <p:sldLayoutId id="2147484097" r:id="rId7"/>
    <p:sldLayoutId id="2147484087" r:id="rId8"/>
    <p:sldLayoutId id="2147484088" r:id="rId9"/>
    <p:sldLayoutId id="2147484089" r:id="rId10"/>
    <p:sldLayoutId id="2147484103" r:id="rId11"/>
    <p:sldLayoutId id="2147484090" r:id="rId12"/>
    <p:sldLayoutId id="2147484091" r:id="rId13"/>
    <p:sldLayoutId id="2147484092" r:id="rId14"/>
    <p:sldLayoutId id="2147484093" r:id="rId15"/>
    <p:sldLayoutId id="2147484094" r:id="rId16"/>
    <p:sldLayoutId id="2147484095" r:id="rId17"/>
    <p:sldLayoutId id="2147484098" r:id="rId18"/>
    <p:sldLayoutId id="2147484099" r:id="rId19"/>
  </p:sldLayoutIdLst>
  <p:txStyles>
    <p:titleStyle>
      <a:lvl1pPr algn="l" rtl="0" eaLnBrk="1" latinLnBrk="0" hangingPunct="1">
        <a:lnSpc>
          <a:spcPct val="80000"/>
        </a:lnSpc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1.jp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jp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jp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2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3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7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9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0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1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gif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9300"/>
            <a:ext cx="9067800" cy="31115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E0ECB7"/>
                </a:solidFill>
              </a:rPr>
              <a:t>Chapter 13: Properties of Solutions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Dr. </a:t>
            </a:r>
            <a:r>
              <a:rPr lang="en-US" dirty="0" err="1"/>
              <a:t>Aimée</a:t>
            </a:r>
            <a:r>
              <a:rPr lang="en-US" dirty="0"/>
              <a:t> Tomlinson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678" y="5267831"/>
            <a:ext cx="14189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Chem</a:t>
            </a:r>
            <a:endParaRPr lang="en-US" sz="3200" dirty="0">
              <a:solidFill>
                <a:srgbClr val="002060"/>
              </a:solidFill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1212</a:t>
            </a:r>
          </a:p>
        </p:txBody>
      </p:sp>
    </p:spTree>
    <p:extLst>
      <p:ext uri="{BB962C8B-B14F-4D97-AF65-F5344CB8AC3E}">
        <p14:creationId xmlns:p14="http://schemas.microsoft.com/office/powerpoint/2010/main" val="3994880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5603" y="101600"/>
            <a:ext cx="8791787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Supersaturated Solution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/>
          <p:cNvSpPr txBox="1">
            <a:spLocks/>
          </p:cNvSpPr>
          <p:nvPr/>
        </p:nvSpPr>
        <p:spPr>
          <a:xfrm>
            <a:off x="437558" y="4745736"/>
            <a:ext cx="8267530" cy="1459992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0070C0"/>
              </a:buClr>
            </a:pPr>
            <a:r>
              <a:rPr lang="en-US" altLang="en-US" sz="1800" dirty="0"/>
              <a:t>In </a:t>
            </a:r>
            <a:r>
              <a:rPr lang="en-US" altLang="en-US" sz="1800" b="1" dirty="0"/>
              <a:t>supersaturated</a:t>
            </a:r>
            <a:r>
              <a:rPr lang="en-US" altLang="en-US" sz="1800" dirty="0"/>
              <a:t> solutions, the solvent holds more solute than is normally possible at that temperature.</a:t>
            </a:r>
          </a:p>
          <a:p>
            <a:pPr marL="0" indent="0">
              <a:lnSpc>
                <a:spcPct val="90000"/>
              </a:lnSpc>
              <a:buClr>
                <a:srgbClr val="0070C0"/>
              </a:buClr>
              <a:buNone/>
            </a:pPr>
            <a:endParaRPr lang="en-US" altLang="en-US" sz="1800" dirty="0"/>
          </a:p>
          <a:p>
            <a:pPr defTabSz="9144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altLang="en-US" sz="1800" dirty="0"/>
              <a:t>These solutions are quite unstable and will crystallize/precipitate or crash quickly out of solution by scratching the side off the flask or with cooling</a:t>
            </a:r>
          </a:p>
          <a:p>
            <a:pPr marL="0" indent="0" defTabSz="914400">
              <a:buClr>
                <a:srgbClr val="0070C0"/>
              </a:buClr>
              <a:buNone/>
            </a:pPr>
            <a:endParaRPr lang="en-US" altLang="en-US" sz="1800" dirty="0"/>
          </a:p>
        </p:txBody>
      </p:sp>
      <p:pic>
        <p:nvPicPr>
          <p:cNvPr id="5" name="Picture 4" descr="13_07_Figure.jpg"/>
          <p:cNvPicPr>
            <a:picLocks noChangeAspect="1"/>
          </p:cNvPicPr>
          <p:nvPr/>
        </p:nvPicPr>
        <p:blipFill>
          <a:blip r:embed="rId2"/>
          <a:srcRect b="3704"/>
          <a:stretch>
            <a:fillRect/>
          </a:stretch>
        </p:blipFill>
        <p:spPr>
          <a:xfrm>
            <a:off x="1688402" y="1311148"/>
            <a:ext cx="5748718" cy="330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7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44422" y="3427423"/>
            <a:ext cx="51280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Factors that Affect Solubility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13.3</a:t>
            </a:r>
          </a:p>
        </p:txBody>
      </p:sp>
    </p:spTree>
    <p:extLst>
      <p:ext uri="{BB962C8B-B14F-4D97-AF65-F5344CB8AC3E}">
        <p14:creationId xmlns:p14="http://schemas.microsoft.com/office/powerpoint/2010/main" val="2931691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Chemical Structure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42680" y="1502025"/>
            <a:ext cx="44550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Miscibility</a:t>
            </a:r>
          </a:p>
          <a:p>
            <a:r>
              <a:rPr lang="en-US" dirty="0"/>
              <a:t>How well two substances mix together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039822" y="1414260"/>
            <a:ext cx="2021707" cy="1231388"/>
            <a:chOff x="6049259" y="1738305"/>
            <a:chExt cx="2021707" cy="12313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444" y="1738305"/>
              <a:ext cx="1026157" cy="123138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049259" y="2645648"/>
              <a:ext cx="20217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www.bridalwave.tv/alternative_hen/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66319" y="2942049"/>
            <a:ext cx="49167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Immiscibility</a:t>
            </a:r>
          </a:p>
          <a:p>
            <a:r>
              <a:rPr lang="en-US" dirty="0"/>
              <a:t>When two substances do not mix together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1890" y="4236881"/>
            <a:ext cx="82990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Partial Miscibility</a:t>
            </a:r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dirty="0"/>
              <a:t>Hydrophilic component will mix in water while hydrophobic part won’t</a:t>
            </a:r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dirty="0"/>
              <a:t>The longer he hydrophobic chain the less miscible it will be in water</a:t>
            </a:r>
          </a:p>
        </p:txBody>
      </p:sp>
      <p:pic>
        <p:nvPicPr>
          <p:cNvPr id="27650" name="Picture 2" descr="09_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853" y="5297148"/>
            <a:ext cx="1414463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46775" y="2429325"/>
            <a:ext cx="2767104" cy="1615643"/>
            <a:chOff x="847493" y="2429325"/>
            <a:chExt cx="2767104" cy="161564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10" y="2429325"/>
              <a:ext cx="2462870" cy="161564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47493" y="3680713"/>
              <a:ext cx="27671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novocreamseparators.com/blog/clean-separation/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51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Pressure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6949" y="2045386"/>
            <a:ext cx="854465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Primarily important for gases dissolved in solvent</a:t>
            </a:r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Henry’s Law: gas solubility is directly proportional to gas pressure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/>
              <a:t>Mathematically: </a:t>
            </a:r>
            <a:r>
              <a:rPr lang="en-US" sz="1600" dirty="0" err="1"/>
              <a:t>C</a:t>
            </a:r>
            <a:r>
              <a:rPr lang="en-US" sz="1600" baseline="-25000" dirty="0" err="1"/>
              <a:t>gas</a:t>
            </a:r>
            <a:r>
              <a:rPr lang="en-US" sz="1600" dirty="0"/>
              <a:t> = </a:t>
            </a:r>
            <a:r>
              <a:rPr lang="en-US" sz="1600" dirty="0" err="1"/>
              <a:t>k</a:t>
            </a:r>
            <a:r>
              <a:rPr lang="en-US" sz="1600" baseline="-25000" dirty="0" err="1"/>
              <a:t>H</a:t>
            </a:r>
            <a:r>
              <a:rPr lang="en-US" sz="1600" dirty="0" err="1"/>
              <a:t>P</a:t>
            </a:r>
            <a:r>
              <a:rPr lang="en-US" sz="1600" baseline="-25000" dirty="0" err="1"/>
              <a:t>gas</a:t>
            </a:r>
            <a:r>
              <a:rPr lang="en-US" sz="1600" dirty="0"/>
              <a:t> </a:t>
            </a:r>
          </a:p>
          <a:p>
            <a:r>
              <a:rPr lang="en-US" sz="1600" dirty="0"/>
              <a:t>	          where </a:t>
            </a:r>
            <a:r>
              <a:rPr lang="en-US" sz="1600" dirty="0" err="1"/>
              <a:t>C</a:t>
            </a:r>
            <a:r>
              <a:rPr lang="en-US" sz="1600" baseline="-25000" dirty="0" err="1"/>
              <a:t>gas</a:t>
            </a:r>
            <a:r>
              <a:rPr lang="en-US" sz="1600" dirty="0"/>
              <a:t> is concentration of the gas in solution </a:t>
            </a:r>
          </a:p>
          <a:p>
            <a:r>
              <a:rPr lang="en-US" sz="1600" dirty="0"/>
              <a:t>                               </a:t>
            </a:r>
            <a:r>
              <a:rPr lang="en-US" sz="1600" dirty="0" err="1"/>
              <a:t>k</a:t>
            </a:r>
            <a:r>
              <a:rPr lang="en-US" sz="1600" baseline="-25000" dirty="0" err="1"/>
              <a:t>H</a:t>
            </a:r>
            <a:r>
              <a:rPr lang="en-US" sz="1600" dirty="0"/>
              <a:t> is Henry's constant for this gas in a particular solution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/>
              <a:t>As we increase the pressure we increase the number of gaseous moles we can push into solution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/>
              <a:t>The opposite is also true, reduce P we reduce concentration</a:t>
            </a:r>
          </a:p>
          <a:p>
            <a:pPr lvl="1">
              <a:buSzPct val="75000"/>
            </a:pPr>
            <a:endParaRPr lang="en-US" dirty="0"/>
          </a:p>
          <a:p>
            <a:pPr marL="742950" lvl="1" indent="-285750">
              <a:buSzPct val="75000"/>
              <a:buBlip>
                <a:blip r:embed="rId2"/>
              </a:buBlip>
            </a:pPr>
            <a:endParaRPr lang="en-US" dirty="0"/>
          </a:p>
          <a:p>
            <a:pPr>
              <a:buSzPct val="75000"/>
            </a:pPr>
            <a:endParaRPr lang="en-US" b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7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Example Calculation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46949" y="1427536"/>
            <a:ext cx="8544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Calculate the solubility of oxygen in water at 20</a:t>
            </a:r>
            <a:r>
              <a:rPr lang="en-US" dirty="0">
                <a:sym typeface="Symbol"/>
              </a:rPr>
              <a:t></a:t>
            </a:r>
            <a:r>
              <a:rPr lang="en-US" dirty="0"/>
              <a:t>C and an atmospheric </a:t>
            </a:r>
          </a:p>
          <a:p>
            <a:r>
              <a:rPr lang="en-US" dirty="0"/>
              <a:t>pressure of 0.35 atm.  The mole fraction of O</a:t>
            </a:r>
            <a:r>
              <a:rPr lang="en-US" baseline="-25000" dirty="0"/>
              <a:t>2</a:t>
            </a:r>
            <a:r>
              <a:rPr lang="en-US" dirty="0"/>
              <a:t> in the air is 0.209 and </a:t>
            </a:r>
          </a:p>
          <a:p>
            <a:r>
              <a:rPr lang="en-US" dirty="0"/>
              <a:t>k</a:t>
            </a:r>
            <a:r>
              <a:rPr lang="en-US" baseline="-25000" dirty="0"/>
              <a:t>O2</a:t>
            </a:r>
            <a:r>
              <a:rPr lang="en-US" dirty="0"/>
              <a:t> = 1.3 x 10</a:t>
            </a:r>
            <a:r>
              <a:rPr lang="en-US" baseline="30000" dirty="0"/>
              <a:t>-3</a:t>
            </a:r>
            <a:r>
              <a:rPr lang="en-US" dirty="0"/>
              <a:t> </a:t>
            </a:r>
            <a:r>
              <a:rPr lang="en-US" dirty="0" err="1"/>
              <a:t>mol</a:t>
            </a:r>
            <a:r>
              <a:rPr lang="en-US" dirty="0"/>
              <a:t>/L*atm. (Answer: 9.5 x 10</a:t>
            </a:r>
            <a:r>
              <a:rPr lang="en-US" baseline="30000" dirty="0"/>
              <a:t>-5</a:t>
            </a:r>
            <a:r>
              <a:rPr lang="en-US" dirty="0"/>
              <a:t> M)</a:t>
            </a:r>
          </a:p>
          <a:p>
            <a:pPr marL="285750" indent="-285750">
              <a:buSzPct val="75000"/>
              <a:buBlip>
                <a:blip r:embed="rId2"/>
              </a:buBlip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9571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Temperature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80082" y="1826526"/>
            <a:ext cx="779066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We have already mentioned that we can increase T to force mixing between compounds</a:t>
            </a:r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I should point out that if we are trying to mix polar and nonpolar species no amount of heat increase will ever cause miscibility</a:t>
            </a:r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Previously, I eluded to the idea that the sign </a:t>
            </a:r>
            <a:r>
              <a:rPr lang="el-GR" dirty="0">
                <a:latin typeface="Century Gothic" panose="020B0502020202020204" pitchFamily="34" charset="0"/>
              </a:rPr>
              <a:t>Δ</a:t>
            </a:r>
            <a:r>
              <a:rPr lang="en-US" dirty="0" err="1">
                <a:latin typeface="Century Gothic" panose="020B0502020202020204" pitchFamily="34" charset="0"/>
              </a:rPr>
              <a:t>H</a:t>
            </a:r>
            <a:r>
              <a:rPr lang="en-US" baseline="-25000" dirty="0" err="1">
                <a:latin typeface="Century Gothic" panose="020B0502020202020204" pitchFamily="34" charset="0"/>
              </a:rPr>
              <a:t>soln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/>
              <a:t>of is a predictor as to the solubility of two species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 err="1"/>
              <a:t>whille</a:t>
            </a:r>
            <a:r>
              <a:rPr lang="en-US" sz="1600" dirty="0"/>
              <a:t> it is true to some extent there are many other factor which must also be considered</a:t>
            </a:r>
          </a:p>
          <a:p>
            <a:pPr marL="742950" lvl="1" indent="-285750">
              <a:buSzPct val="75000"/>
              <a:buBlip>
                <a:blip r:embed="rId2"/>
              </a:buBlip>
            </a:pPr>
            <a:r>
              <a:rPr lang="en-US" sz="1600" dirty="0"/>
              <a:t>to</a:t>
            </a:r>
            <a:r>
              <a:rPr lang="en-US" dirty="0"/>
              <a:t> </a:t>
            </a:r>
            <a:r>
              <a:rPr lang="en-US" sz="1600" dirty="0"/>
              <a:t>be technically correct we must perform experiments to truly determine the extent of miscibility or immiscibility of two species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987540" y="6274200"/>
            <a:ext cx="1996567" cy="499872"/>
            <a:chOff x="6987540" y="6274200"/>
            <a:chExt cx="1996567" cy="4998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540" y="6274200"/>
              <a:ext cx="1371600" cy="49987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466016" y="636380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X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284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44422" y="3837965"/>
            <a:ext cx="51280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Expressing units of Concentration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13.4</a:t>
            </a:r>
          </a:p>
        </p:txBody>
      </p:sp>
    </p:spTree>
    <p:extLst>
      <p:ext uri="{BB962C8B-B14F-4D97-AF65-F5344CB8AC3E}">
        <p14:creationId xmlns:p14="http://schemas.microsoft.com/office/powerpoint/2010/main" val="4098045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Measuring Solute to Solvent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48824" y="1474237"/>
            <a:ext cx="2894839" cy="1287624"/>
            <a:chOff x="348824" y="1474237"/>
            <a:chExt cx="2894839" cy="1287624"/>
          </a:xfrm>
        </p:grpSpPr>
        <p:sp>
          <p:nvSpPr>
            <p:cNvPr id="11" name="Rectangle 10"/>
            <p:cNvSpPr/>
            <p:nvPr/>
          </p:nvSpPr>
          <p:spPr>
            <a:xfrm>
              <a:off x="348824" y="1474237"/>
              <a:ext cx="2894839" cy="12876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682625" y="2017713"/>
            <a:ext cx="2225675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34" name="Equation" r:id="rId3" imgW="1346040" imgH="431640" progId="Equation.DSMT4">
                    <p:embed/>
                  </p:oleObj>
                </mc:Choice>
                <mc:Fallback>
                  <p:oleObj name="Equation" r:id="rId3" imgW="134604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625" y="2017713"/>
                          <a:ext cx="2225675" cy="711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1275325" y="1548882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Molarity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43004" y="1474237"/>
            <a:ext cx="5171788" cy="1287624"/>
            <a:chOff x="3543004" y="1474237"/>
            <a:chExt cx="5171788" cy="1287624"/>
          </a:xfrm>
        </p:grpSpPr>
        <p:sp>
          <p:nvSpPr>
            <p:cNvPr id="17" name="Rectangle 16"/>
            <p:cNvSpPr/>
            <p:nvPr/>
          </p:nvSpPr>
          <p:spPr>
            <a:xfrm>
              <a:off x="3543004" y="1474237"/>
              <a:ext cx="5171788" cy="12876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/>
            </p:nvPr>
          </p:nvGraphicFramePr>
          <p:xfrm>
            <a:off x="3886151" y="1933606"/>
            <a:ext cx="4538662" cy="795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35" name="Equation" r:id="rId5" imgW="2743200" imgH="482400" progId="Equation.DSMT4">
                    <p:embed/>
                  </p:oleObj>
                </mc:Choice>
                <mc:Fallback>
                  <p:oleObj name="Equation" r:id="rId5" imgW="2743200" imgH="48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151" y="1933606"/>
                          <a:ext cx="4538662" cy="795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4278191" y="1523996"/>
              <a:ext cx="3785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Mass Percent/Percent by weight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8823" y="3138195"/>
            <a:ext cx="2894839" cy="1287624"/>
            <a:chOff x="348823" y="3138195"/>
            <a:chExt cx="2894839" cy="1287624"/>
          </a:xfrm>
        </p:grpSpPr>
        <p:sp>
          <p:nvSpPr>
            <p:cNvPr id="18" name="Rectangle 17"/>
            <p:cNvSpPr/>
            <p:nvPr/>
          </p:nvSpPr>
          <p:spPr>
            <a:xfrm>
              <a:off x="348823" y="3138195"/>
              <a:ext cx="2894839" cy="12876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>
              <p:extLst/>
            </p:nvPr>
          </p:nvGraphicFramePr>
          <p:xfrm>
            <a:off x="800489" y="3621508"/>
            <a:ext cx="2057400" cy="731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36" name="Equation" r:id="rId7" imgW="1244520" imgH="444240" progId="Equation.DSMT4">
                    <p:embed/>
                  </p:oleObj>
                </mc:Choice>
                <mc:Fallback>
                  <p:oleObj name="Equation" r:id="rId7" imgW="1244520" imgH="444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489" y="3621508"/>
                          <a:ext cx="2057400" cy="731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991364" y="3162298"/>
              <a:ext cx="1702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Mole Fraction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48694" y="4755369"/>
            <a:ext cx="2894839" cy="1287624"/>
            <a:chOff x="348694" y="4755369"/>
            <a:chExt cx="2894839" cy="1287624"/>
          </a:xfrm>
        </p:grpSpPr>
        <p:sp>
          <p:nvSpPr>
            <p:cNvPr id="19" name="Rectangle 18"/>
            <p:cNvSpPr/>
            <p:nvPr/>
          </p:nvSpPr>
          <p:spPr>
            <a:xfrm>
              <a:off x="348694" y="4755369"/>
              <a:ext cx="2894839" cy="12876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/>
            </p:nvPr>
          </p:nvGraphicFramePr>
          <p:xfrm>
            <a:off x="733036" y="5267257"/>
            <a:ext cx="2162175" cy="709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37" name="Equation" r:id="rId9" imgW="1307880" imgH="431640" progId="Equation.DSMT4">
                    <p:embed/>
                  </p:oleObj>
                </mc:Choice>
                <mc:Fallback>
                  <p:oleObj name="Equation" r:id="rId9" imgW="130788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3036" y="5267257"/>
                          <a:ext cx="2162175" cy="709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1312075" y="4797033"/>
              <a:ext cx="1064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Molality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41721" y="3115286"/>
            <a:ext cx="5171788" cy="1287624"/>
            <a:chOff x="3541721" y="3115286"/>
            <a:chExt cx="5171788" cy="1287624"/>
          </a:xfrm>
        </p:grpSpPr>
        <p:sp>
          <p:nvSpPr>
            <p:cNvPr id="29" name="Rectangle 28"/>
            <p:cNvSpPr/>
            <p:nvPr/>
          </p:nvSpPr>
          <p:spPr>
            <a:xfrm>
              <a:off x="3541721" y="3115286"/>
              <a:ext cx="5171788" cy="12876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/>
            </p:nvPr>
          </p:nvGraphicFramePr>
          <p:xfrm>
            <a:off x="3905606" y="3590926"/>
            <a:ext cx="4454525" cy="712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38" name="Equation" r:id="rId11" imgW="2692080" imgH="431640" progId="Equation.DSMT4">
                    <p:embed/>
                  </p:oleObj>
                </mc:Choice>
                <mc:Fallback>
                  <p:oleObj name="Equation" r:id="rId11" imgW="269208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5606" y="3590926"/>
                          <a:ext cx="4454525" cy="712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4890327" y="3140168"/>
              <a:ext cx="2579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Parts per Million, ppm</a:t>
              </a: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40" y="6274200"/>
            <a:ext cx="1371600" cy="4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2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08673" y="3884623"/>
            <a:ext cx="6549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Colligative Properties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13.5</a:t>
            </a:r>
          </a:p>
        </p:txBody>
      </p:sp>
    </p:spTree>
    <p:extLst>
      <p:ext uri="{BB962C8B-B14F-4D97-AF65-F5344CB8AC3E}">
        <p14:creationId xmlns:p14="http://schemas.microsoft.com/office/powerpoint/2010/main" val="2335603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Here they are …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269059" y="2222499"/>
            <a:ext cx="2833103" cy="3671673"/>
            <a:chOff x="269059" y="2222499"/>
            <a:chExt cx="2833103" cy="3671673"/>
          </a:xfrm>
        </p:grpSpPr>
        <p:grpSp>
          <p:nvGrpSpPr>
            <p:cNvPr id="19" name="Group 18"/>
            <p:cNvGrpSpPr/>
            <p:nvPr/>
          </p:nvGrpSpPr>
          <p:grpSpPr>
            <a:xfrm>
              <a:off x="269059" y="2222499"/>
              <a:ext cx="2833103" cy="3671673"/>
              <a:chOff x="201273" y="2222500"/>
              <a:chExt cx="2833103" cy="261620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11978" y="2222500"/>
                <a:ext cx="26100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/>
                  <a:t>Vapor Pressure/</a:t>
                </a:r>
              </a:p>
              <a:p>
                <a:pPr algn="ctr"/>
                <a:r>
                  <a:rPr lang="en-US" b="1" dirty="0"/>
                  <a:t>Boiling Point Elevation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01273" y="2235200"/>
                <a:ext cx="2833103" cy="260350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86413" y="2926880"/>
              <a:ext cx="2243284" cy="2949467"/>
              <a:chOff x="586413" y="2926880"/>
              <a:chExt cx="2243284" cy="2949467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676359" y="5707070"/>
                <a:ext cx="2018501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http://cirellio.files.wordpress.com/2008/06/boiling-water.jpg</a:t>
                </a: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413" y="2926880"/>
                <a:ext cx="2243284" cy="2729008"/>
              </a:xfrm>
              <a:prstGeom prst="rect">
                <a:avLst/>
              </a:prstGeom>
            </p:spPr>
          </p:pic>
        </p:grpSp>
      </p:grpSp>
      <p:grpSp>
        <p:nvGrpSpPr>
          <p:cNvPr id="38" name="Group 37"/>
          <p:cNvGrpSpPr/>
          <p:nvPr/>
        </p:nvGrpSpPr>
        <p:grpSpPr>
          <a:xfrm>
            <a:off x="3173997" y="2222499"/>
            <a:ext cx="2833103" cy="3671673"/>
            <a:chOff x="3173997" y="2222499"/>
            <a:chExt cx="2833103" cy="3671673"/>
          </a:xfrm>
        </p:grpSpPr>
        <p:grpSp>
          <p:nvGrpSpPr>
            <p:cNvPr id="20" name="Group 19"/>
            <p:cNvGrpSpPr/>
            <p:nvPr/>
          </p:nvGrpSpPr>
          <p:grpSpPr>
            <a:xfrm>
              <a:off x="3173997" y="2222499"/>
              <a:ext cx="2833103" cy="3671673"/>
              <a:chOff x="3173997" y="2222500"/>
              <a:chExt cx="2833103" cy="26162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690780" y="2222500"/>
                <a:ext cx="17844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/>
                  <a:t>Freezing Point </a:t>
                </a:r>
              </a:p>
              <a:p>
                <a:pPr algn="ctr"/>
                <a:r>
                  <a:rPr lang="en-US" b="1" dirty="0"/>
                  <a:t>Depression</a:t>
                </a:r>
                <a:endParaRPr lang="en-US" sz="14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173997" y="2235200"/>
                <a:ext cx="2833103" cy="260350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305059" y="3013379"/>
              <a:ext cx="2596590" cy="2871258"/>
              <a:chOff x="3305059" y="3013379"/>
              <a:chExt cx="2596590" cy="2871258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4213844" y="5715360"/>
                <a:ext cx="1286981" cy="169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" dirty="0"/>
                  <a:t>www.blog.thesietch.org/.../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5059" y="3013379"/>
                <a:ext cx="2596590" cy="2596590"/>
              </a:xfrm>
              <a:prstGeom prst="rect">
                <a:avLst/>
              </a:prstGeom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6133097" y="2222498"/>
            <a:ext cx="2833103" cy="3653849"/>
            <a:chOff x="6133097" y="2222498"/>
            <a:chExt cx="2833103" cy="3653849"/>
          </a:xfrm>
        </p:grpSpPr>
        <p:grpSp>
          <p:nvGrpSpPr>
            <p:cNvPr id="21" name="Group 20"/>
            <p:cNvGrpSpPr/>
            <p:nvPr/>
          </p:nvGrpSpPr>
          <p:grpSpPr>
            <a:xfrm>
              <a:off x="6133097" y="2222498"/>
              <a:ext cx="2833103" cy="3653849"/>
              <a:chOff x="6133097" y="2222499"/>
              <a:chExt cx="2833103" cy="260350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172972" y="2321355"/>
                <a:ext cx="27805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Osmotic Pressure</a:t>
                </a:r>
                <a:endParaRPr lang="en-US" sz="14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133097" y="2222499"/>
                <a:ext cx="2833103" cy="260350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970" y="3163781"/>
              <a:ext cx="2745959" cy="25079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040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623727" y="2281653"/>
            <a:ext cx="3294743" cy="2678376"/>
            <a:chOff x="5623727" y="2281653"/>
            <a:chExt cx="3294743" cy="26783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727" y="2281653"/>
              <a:ext cx="3294743" cy="245340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322640" y="4744585"/>
              <a:ext cx="19745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gusville.com/index/LIS753/images/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6552" y="101600"/>
            <a:ext cx="7997959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dirty="0"/>
              <a:t>What is a solution?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06383" y="1307979"/>
            <a:ext cx="6146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Solutions are formed from the addition of two species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7443" y="2314935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Solute:  dilute species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31718" y="2710639"/>
            <a:ext cx="2533066" cy="1810881"/>
            <a:chOff x="131718" y="2710639"/>
            <a:chExt cx="2533066" cy="18108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88" y="2710639"/>
              <a:ext cx="2347912" cy="159543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31718" y="4306076"/>
              <a:ext cx="253306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www.webmd.com/diet/slideshow-salt-shockers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661483" y="2318975"/>
            <a:ext cx="2872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Solvent:  abundant species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33433" y="2314628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Solution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16152" y="327975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97427" y="327975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007867" y="2710639"/>
            <a:ext cx="2127249" cy="1808026"/>
            <a:chOff x="3007867" y="2710639"/>
            <a:chExt cx="2127249" cy="18080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7867" y="2710639"/>
              <a:ext cx="2127249" cy="159543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219334" y="4303221"/>
              <a:ext cx="170431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thegldc.com/blog/tag/water/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099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2" grpId="0"/>
      <p:bldP spid="23" grpId="0"/>
      <p:bldP spid="15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28" y="61783"/>
            <a:ext cx="9045146" cy="679621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Vapor Pressure</a:t>
            </a:r>
          </a:p>
        </p:txBody>
      </p:sp>
    </p:spTree>
    <p:extLst>
      <p:ext uri="{BB962C8B-B14F-4D97-AF65-F5344CB8AC3E}">
        <p14:creationId xmlns:p14="http://schemas.microsoft.com/office/powerpoint/2010/main" val="1108465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Vapor Pressure &amp; Temperature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01297" y="2049546"/>
            <a:ext cx="45694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5000"/>
            </a:pPr>
            <a:r>
              <a:rPr lang="en-US" sz="2000" dirty="0"/>
              <a:t>VP increases as T increases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When T increases so do the molecular motions &amp; kinetic E eventually allowing molecules to escape from l to g</a:t>
            </a:r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b="1" dirty="0">
                <a:solidFill>
                  <a:srgbClr val="C00000"/>
                </a:solidFill>
              </a:rPr>
              <a:t>RULE: to go from l </a:t>
            </a:r>
            <a:r>
              <a:rPr lang="en-US" b="1" dirty="0">
                <a:solidFill>
                  <a:srgbClr val="C00000"/>
                </a:solidFill>
                <a:latin typeface="Calibri"/>
              </a:rPr>
              <a:t>→</a:t>
            </a:r>
            <a:r>
              <a:rPr lang="en-US" b="1" dirty="0">
                <a:solidFill>
                  <a:srgbClr val="C00000"/>
                </a:solidFill>
              </a:rPr>
              <a:t> g, VP must equal atmospheric P</a:t>
            </a:r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At higher elevations there is less atmospheric P so less heat is needed to boil (why water will boil below 100</a:t>
            </a:r>
            <a:r>
              <a:rPr lang="en-US" dirty="0">
                <a:latin typeface="Calibri"/>
              </a:rPr>
              <a:t>⁰</a:t>
            </a:r>
            <a:r>
              <a:rPr lang="en-US" dirty="0"/>
              <a:t>C in Denver</a:t>
            </a:r>
            <a:endParaRPr lang="en-US" sz="1600" dirty="0"/>
          </a:p>
        </p:txBody>
      </p:sp>
      <p:pic>
        <p:nvPicPr>
          <p:cNvPr id="28674" name="Picture 2" descr="09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9" y="1754406"/>
            <a:ext cx="2953265" cy="448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96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Experiment – DI water vs Seawater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698" name="Picture 2" descr="09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47" y="1360449"/>
            <a:ext cx="4505093" cy="277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228" y="4333791"/>
            <a:ext cx="85446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5000"/>
            </a:pPr>
            <a:r>
              <a:rPr lang="en-US" sz="2000" dirty="0"/>
              <a:t>Over time, DI water is reduced as seawater increases</a:t>
            </a:r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dirty="0"/>
              <a:t>Water escapes from DI beaker faster </a:t>
            </a:r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dirty="0"/>
              <a:t>DI water liquefies back into the salt water beaker</a:t>
            </a:r>
          </a:p>
          <a:p>
            <a:pPr marL="742950" lvl="1" indent="-285750">
              <a:buSzPct val="75000"/>
              <a:buBlip>
                <a:blip r:embed="rId3"/>
              </a:buBlip>
            </a:pPr>
            <a:r>
              <a:rPr lang="en-US" sz="1600" dirty="0"/>
              <a:t>The driving force is water wants to solvate salt </a:t>
            </a:r>
          </a:p>
          <a:p>
            <a:pPr marL="742950" lvl="1" indent="-285750">
              <a:buSzPct val="75000"/>
              <a:buBlip>
                <a:blip r:embed="rId3"/>
              </a:buBlip>
            </a:pPr>
            <a:r>
              <a:rPr lang="en-US" sz="1600" dirty="0"/>
              <a:t>Recall ion-dipole forces are stronger (more stable) than </a:t>
            </a:r>
            <a:r>
              <a:rPr lang="en-US" sz="1600" dirty="0" err="1"/>
              <a:t>Hbonding</a:t>
            </a:r>
            <a:endParaRPr lang="en-US" sz="1600" dirty="0"/>
          </a:p>
          <a:p>
            <a:pPr marL="742950" lvl="1" indent="-285750">
              <a:buSzPct val="75000"/>
              <a:buBlip>
                <a:blip r:embed="rId3"/>
              </a:buBlip>
            </a:pPr>
            <a:r>
              <a:rPr lang="en-US" sz="1600" dirty="0"/>
              <a:t>This is why we use </a:t>
            </a:r>
            <a:r>
              <a:rPr lang="en-US" sz="1600" dirty="0" err="1"/>
              <a:t>dessicator</a:t>
            </a:r>
            <a:r>
              <a:rPr lang="en-US" sz="1600" dirty="0"/>
              <a:t> packets to protect leather goods</a:t>
            </a:r>
          </a:p>
        </p:txBody>
      </p:sp>
    </p:spTree>
    <p:extLst>
      <p:ext uri="{BB962C8B-B14F-4D97-AF65-F5344CB8AC3E}">
        <p14:creationId xmlns:p14="http://schemas.microsoft.com/office/powerpoint/2010/main" val="38608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TAKEHOME MESSAGE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42140" y="3219086"/>
            <a:ext cx="7542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5000"/>
            </a:pPr>
            <a:r>
              <a:rPr lang="en-US" sz="3200" dirty="0"/>
              <a:t>The presence of a nonvolatile solute lowers the VP of a solvent</a:t>
            </a:r>
          </a:p>
        </p:txBody>
      </p:sp>
    </p:spTree>
    <p:extLst>
      <p:ext uri="{BB962C8B-B14F-4D97-AF65-F5344CB8AC3E}">
        <p14:creationId xmlns:p14="http://schemas.microsoft.com/office/powerpoint/2010/main" val="131678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Calculating Vapor Pressure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833721" y="1577690"/>
            <a:ext cx="6485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5000"/>
            </a:pPr>
            <a:r>
              <a:rPr lang="en-US" dirty="0"/>
              <a:t>We use </a:t>
            </a:r>
            <a:r>
              <a:rPr lang="en-US" dirty="0" err="1"/>
              <a:t>Raoult’s</a:t>
            </a:r>
            <a:r>
              <a:rPr lang="en-US" dirty="0"/>
              <a:t> Law: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179506"/>
              </p:ext>
            </p:extLst>
          </p:nvPr>
        </p:nvGraphicFramePr>
        <p:xfrm>
          <a:off x="4402138" y="1600200"/>
          <a:ext cx="257492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9" name="Equation" r:id="rId3" imgW="2654280" imgH="380880" progId="Equation.DSMT4">
                  <p:embed/>
                </p:oleObj>
              </mc:Choice>
              <mc:Fallback>
                <p:oleObj name="Equation" r:id="rId3" imgW="26542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02138" y="1600200"/>
                        <a:ext cx="2574925" cy="3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2214" y="2297155"/>
            <a:ext cx="8167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problem: What is the vapor pressure of water in a 50:50 mixture of glycerol (D</a:t>
            </a:r>
            <a:r>
              <a:rPr lang="en-US" baseline="-25000" dirty="0"/>
              <a:t>C3H8O3</a:t>
            </a:r>
            <a:r>
              <a:rPr lang="en-US" dirty="0"/>
              <a:t> = 1.261 g/mL) and water at 25</a:t>
            </a:r>
            <a:r>
              <a:rPr lang="en-US" dirty="0">
                <a:sym typeface="Symbol"/>
              </a:rPr>
              <a:t></a:t>
            </a:r>
            <a:r>
              <a:rPr lang="en-US" dirty="0"/>
              <a:t>C (P</a:t>
            </a:r>
            <a:r>
              <a:rPr lang="en-US" baseline="-25000" dirty="0"/>
              <a:t>H2O</a:t>
            </a:r>
            <a:r>
              <a:rPr lang="en-US" dirty="0"/>
              <a:t> = 23.8 </a:t>
            </a:r>
            <a:r>
              <a:rPr lang="en-US" dirty="0" err="1"/>
              <a:t>torr</a:t>
            </a:r>
            <a:r>
              <a:rPr lang="en-US" dirty="0"/>
              <a:t>)? (Answer: </a:t>
            </a:r>
            <a:r>
              <a:rPr lang="en-US" dirty="0" err="1"/>
              <a:t>P</a:t>
            </a:r>
            <a:r>
              <a:rPr lang="en-US" baseline="-25000" dirty="0" err="1"/>
              <a:t>soln</a:t>
            </a:r>
            <a:r>
              <a:rPr lang="en-US" dirty="0"/>
              <a:t> = 191.1 </a:t>
            </a:r>
            <a:r>
              <a:rPr lang="en-US" dirty="0" err="1"/>
              <a:t>torr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2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Vapor Pressure for Volatile Mixtures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2580" y="1443868"/>
            <a:ext cx="854465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5000"/>
            </a:pPr>
            <a:r>
              <a:rPr lang="en-US" sz="2000" dirty="0"/>
              <a:t>Petroleum Industry</a:t>
            </a:r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dirty="0"/>
              <a:t>Oil is composed of a number of different hydrocarbons</a:t>
            </a:r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dirty="0"/>
              <a:t>These all have similar but different boiling points</a:t>
            </a:r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dirty="0"/>
              <a:t>They can be separated through fractional distillation</a:t>
            </a:r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r>
              <a:rPr lang="en-US" dirty="0" err="1"/>
              <a:t>Raoult’s</a:t>
            </a:r>
            <a:r>
              <a:rPr lang="en-US" dirty="0"/>
              <a:t> Law for a Volatile Mixture: </a:t>
            </a:r>
          </a:p>
          <a:p>
            <a:pPr>
              <a:buSzPct val="75000"/>
            </a:pPr>
            <a:r>
              <a:rPr lang="en-US" b="1" dirty="0"/>
              <a:t>   All ideal solutions obey this Law</a:t>
            </a:r>
          </a:p>
          <a:p>
            <a:pPr>
              <a:buSzPct val="75000"/>
            </a:pPr>
            <a:endParaRPr lang="en-US" b="1" dirty="0"/>
          </a:p>
          <a:p>
            <a:pPr>
              <a:buSzPct val="75000"/>
            </a:pPr>
            <a:r>
              <a:rPr lang="en-US" dirty="0"/>
              <a:t>Example for Ideal Solution: Octane &amp; Heptane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3904"/>
              </p:ext>
            </p:extLst>
          </p:nvPr>
        </p:nvGraphicFramePr>
        <p:xfrm>
          <a:off x="4348666" y="2869229"/>
          <a:ext cx="20574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Equation" r:id="rId4" imgW="2120760" imgH="609480" progId="Equation.DSMT4">
                  <p:embed/>
                </p:oleObj>
              </mc:Choice>
              <mc:Fallback>
                <p:oleObj name="Equation" r:id="rId4" imgW="2120760" imgH="609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666" y="2869229"/>
                        <a:ext cx="20574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48666" y="4616602"/>
            <a:ext cx="429155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They possess the following similarities:</a:t>
            </a:r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sz="1600" dirty="0"/>
              <a:t>Size</a:t>
            </a:r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sz="1600" dirty="0"/>
              <a:t>Boiling point</a:t>
            </a:r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sz="1600" dirty="0"/>
              <a:t>Intermolecular forces (solute-solute, </a:t>
            </a:r>
          </a:p>
          <a:p>
            <a:pPr>
              <a:buSzPct val="75000"/>
            </a:pPr>
            <a:r>
              <a:rPr lang="en-US" sz="1600" dirty="0"/>
              <a:t>	solvent-solvent, and solute-solvent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18" y="4183414"/>
            <a:ext cx="3166637" cy="240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6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Example of Volatile Mixture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2214" y="1396131"/>
            <a:ext cx="8167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20</a:t>
            </a:r>
            <a:r>
              <a:rPr lang="en-US" dirty="0">
                <a:sym typeface="Symbol"/>
              </a:rPr>
              <a:t></a:t>
            </a:r>
            <a:r>
              <a:rPr lang="en-US" dirty="0"/>
              <a:t>C, the VP of ethanol is 45 </a:t>
            </a:r>
            <a:r>
              <a:rPr lang="en-US" dirty="0" err="1"/>
              <a:t>torr</a:t>
            </a:r>
            <a:r>
              <a:rPr lang="en-US" dirty="0"/>
              <a:t> and the VP. of methanol is 92 </a:t>
            </a:r>
            <a:r>
              <a:rPr lang="en-US" dirty="0" err="1"/>
              <a:t>torr</a:t>
            </a:r>
            <a:r>
              <a:rPr lang="en-US" dirty="0"/>
              <a:t>.  </a:t>
            </a:r>
          </a:p>
          <a:p>
            <a:r>
              <a:rPr lang="en-US" dirty="0"/>
              <a:t>What is the VP at 20</a:t>
            </a:r>
            <a:r>
              <a:rPr lang="en-US" dirty="0">
                <a:sym typeface="Symbol"/>
              </a:rPr>
              <a:t></a:t>
            </a:r>
            <a:r>
              <a:rPr lang="en-US" dirty="0"/>
              <a:t>C of a solution prepared by mixing 75g of methanol and 25g of ethanol? (Answer: </a:t>
            </a:r>
            <a:r>
              <a:rPr lang="en-US" dirty="0" err="1"/>
              <a:t>P</a:t>
            </a:r>
            <a:r>
              <a:rPr lang="en-US" baseline="-25000" dirty="0" err="1"/>
              <a:t>soln</a:t>
            </a:r>
            <a:r>
              <a:rPr lang="en-US" dirty="0"/>
              <a:t> = 83 </a:t>
            </a:r>
            <a:r>
              <a:rPr lang="en-US" dirty="0" err="1"/>
              <a:t>torr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6005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28" y="61783"/>
            <a:ext cx="9045146" cy="679621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Boiling Point Elevation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Freezing Point Depression</a:t>
            </a:r>
          </a:p>
        </p:txBody>
      </p:sp>
    </p:spTree>
    <p:extLst>
      <p:ext uri="{BB962C8B-B14F-4D97-AF65-F5344CB8AC3E}">
        <p14:creationId xmlns:p14="http://schemas.microsoft.com/office/powerpoint/2010/main" val="3675253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Reminder: VP &amp; </a:t>
            </a:r>
            <a:r>
              <a:rPr lang="en-US" dirty="0" err="1"/>
              <a:t>Bpt</a:t>
            </a:r>
            <a:r>
              <a:rPr lang="en-US" dirty="0"/>
              <a:t> Relationship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65817" y="2224452"/>
            <a:ext cx="414532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75000"/>
            </a:pPr>
            <a:r>
              <a:rPr lang="en-US" sz="2400" dirty="0"/>
              <a:t>At boiling VP = </a:t>
            </a:r>
            <a:r>
              <a:rPr lang="en-US" sz="2400" dirty="0" err="1"/>
              <a:t>P</a:t>
            </a:r>
            <a:r>
              <a:rPr lang="en-US" sz="2400" baseline="-25000" dirty="0" err="1"/>
              <a:t>atm</a:t>
            </a:r>
            <a:endParaRPr lang="en-US" sz="2400" dirty="0"/>
          </a:p>
          <a:p>
            <a:pPr>
              <a:buSzPct val="75000"/>
            </a:pPr>
            <a:endParaRPr lang="en-US" dirty="0"/>
          </a:p>
          <a:p>
            <a:pPr algn="ctr">
              <a:buSzPct val="75000"/>
            </a:pPr>
            <a:r>
              <a:rPr lang="en-US" dirty="0"/>
              <a:t>Recall Seawater Experiment</a:t>
            </a:r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sz="1600" dirty="0"/>
              <a:t>The salt lowered VP of water</a:t>
            </a:r>
          </a:p>
          <a:p>
            <a:pPr>
              <a:buSzPct val="75000"/>
            </a:pPr>
            <a:endParaRPr lang="en-US" sz="1600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sz="1600" dirty="0"/>
              <a:t>This makes a larger energy gap to reach </a:t>
            </a:r>
            <a:r>
              <a:rPr lang="en-US" sz="1600" dirty="0" err="1"/>
              <a:t>P</a:t>
            </a:r>
            <a:r>
              <a:rPr lang="en-US" sz="1600" baseline="-25000" dirty="0" err="1"/>
              <a:t>atm</a:t>
            </a:r>
            <a:endParaRPr lang="en-US" sz="1600" dirty="0"/>
          </a:p>
          <a:p>
            <a:pPr>
              <a:buSzPct val="75000"/>
            </a:pPr>
            <a:endParaRPr lang="en-US" sz="1600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sz="1600" dirty="0"/>
              <a:t>A larger gap means more heat required to boil</a:t>
            </a:r>
          </a:p>
          <a:p>
            <a:pPr>
              <a:buSzPct val="75000"/>
            </a:pP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9" y="1404565"/>
            <a:ext cx="3075438" cy="533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7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TAKEHOME MESSAGE II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2140" y="3219086"/>
            <a:ext cx="7542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5000"/>
            </a:pPr>
            <a:r>
              <a:rPr lang="en-US" sz="3200" dirty="0"/>
              <a:t>The presence of a nonvolatile solute raises the boiling point of a solution</a:t>
            </a:r>
          </a:p>
        </p:txBody>
      </p:sp>
    </p:spTree>
    <p:extLst>
      <p:ext uri="{BB962C8B-B14F-4D97-AF65-F5344CB8AC3E}">
        <p14:creationId xmlns:p14="http://schemas.microsoft.com/office/powerpoint/2010/main" val="264861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44422" y="3303853"/>
            <a:ext cx="5128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Solution Processes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13.1</a:t>
            </a:r>
          </a:p>
        </p:txBody>
      </p:sp>
    </p:spTree>
    <p:extLst>
      <p:ext uri="{BB962C8B-B14F-4D97-AF65-F5344CB8AC3E}">
        <p14:creationId xmlns:p14="http://schemas.microsoft.com/office/powerpoint/2010/main" val="2299314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Boiling Point Elevation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5898" y="1324908"/>
            <a:ext cx="8731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5000"/>
            </a:pPr>
            <a:r>
              <a:rPr lang="en-US" sz="2000" dirty="0"/>
              <a:t>Boiling point line is shifted when nonvolatile solute is added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52214" y="5374432"/>
            <a:ext cx="7679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Mathematically:  </a:t>
            </a:r>
          </a:p>
          <a:p>
            <a:r>
              <a:rPr lang="en-US" dirty="0"/>
              <a:t>	where  </a:t>
            </a:r>
            <a:r>
              <a:rPr lang="el-GR" dirty="0"/>
              <a:t>Δ</a:t>
            </a:r>
            <a:r>
              <a:rPr lang="en-US" dirty="0"/>
              <a:t>T</a:t>
            </a:r>
            <a:r>
              <a:rPr lang="en-US" baseline="-25000" dirty="0"/>
              <a:t>b</a:t>
            </a:r>
            <a:r>
              <a:rPr lang="en-US" dirty="0"/>
              <a:t> is the change in boiling point, K</a:t>
            </a:r>
            <a:r>
              <a:rPr lang="en-US" baseline="-25000" dirty="0"/>
              <a:t>b</a:t>
            </a:r>
            <a:r>
              <a:rPr lang="en-US" dirty="0"/>
              <a:t> is a constant, and </a:t>
            </a:r>
          </a:p>
          <a:p>
            <a:r>
              <a:rPr lang="en-US" dirty="0"/>
              <a:t>		      </a:t>
            </a:r>
            <a:r>
              <a:rPr lang="en-US" dirty="0" err="1"/>
              <a:t>m</a:t>
            </a:r>
            <a:r>
              <a:rPr lang="en-US" baseline="-25000" dirty="0" err="1"/>
              <a:t>solute</a:t>
            </a:r>
            <a:r>
              <a:rPr lang="en-US" dirty="0"/>
              <a:t> is the molality of the solute in solution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558" y="1706065"/>
            <a:ext cx="4972795" cy="3618166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871598"/>
              </p:ext>
            </p:extLst>
          </p:nvPr>
        </p:nvGraphicFramePr>
        <p:xfrm>
          <a:off x="2421580" y="5377521"/>
          <a:ext cx="1565215" cy="380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Equation" r:id="rId4" imgW="939600" imgH="228600" progId="Equation.DSMT4">
                  <p:embed/>
                </p:oleObj>
              </mc:Choice>
              <mc:Fallback>
                <p:oleObj name="Equation" r:id="rId4" imgW="93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21580" y="5377521"/>
                        <a:ext cx="1565215" cy="380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869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Example </a:t>
            </a:r>
            <a:r>
              <a:rPr lang="en-US" dirty="0" err="1"/>
              <a:t>Bpt</a:t>
            </a:r>
            <a:r>
              <a:rPr lang="en-US" dirty="0"/>
              <a:t> Elevation Problem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2214" y="1396131"/>
            <a:ext cx="8167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boiling point of a sample is 2.3 </a:t>
            </a:r>
            <a:r>
              <a:rPr lang="en-US" dirty="0" err="1"/>
              <a:t>Celcius</a:t>
            </a:r>
            <a:r>
              <a:rPr lang="en-US" dirty="0"/>
              <a:t> above the boiling point of pure water, what is the molality of </a:t>
            </a:r>
            <a:r>
              <a:rPr lang="en-US" dirty="0" err="1"/>
              <a:t>NaCl</a:t>
            </a:r>
            <a:r>
              <a:rPr lang="en-US" dirty="0"/>
              <a:t> in the sample?</a:t>
            </a:r>
          </a:p>
          <a:p>
            <a:r>
              <a:rPr lang="en-US" dirty="0"/>
              <a:t>(Answer: 4.4 m </a:t>
            </a:r>
            <a:r>
              <a:rPr lang="en-US" dirty="0" err="1"/>
              <a:t>NaCl</a:t>
            </a:r>
            <a:r>
              <a:rPr lang="en-US" dirty="0"/>
              <a:t>)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658661"/>
              </p:ext>
            </p:extLst>
          </p:nvPr>
        </p:nvGraphicFramePr>
        <p:xfrm>
          <a:off x="6551482" y="1719296"/>
          <a:ext cx="2100579" cy="323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5" name="Equation" r:id="rId3" imgW="1650960" imgH="253800" progId="Equation.DSMT4">
                  <p:embed/>
                </p:oleObj>
              </mc:Choice>
              <mc:Fallback>
                <p:oleObj name="Equation" r:id="rId3" imgW="1650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51482" y="1719296"/>
                        <a:ext cx="2100579" cy="323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9078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Freezing Point Depression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65817" y="2224452"/>
            <a:ext cx="41453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75000"/>
            </a:pPr>
            <a:r>
              <a:rPr lang="en-US" sz="2400" dirty="0"/>
              <a:t>Similar to Boiling Point</a:t>
            </a:r>
          </a:p>
          <a:p>
            <a:pPr algn="ctr"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sz="1600" dirty="0"/>
              <a:t>Salt melts ice by lowering the VP</a:t>
            </a:r>
          </a:p>
          <a:p>
            <a:pPr>
              <a:buSzPct val="75000"/>
            </a:pPr>
            <a:endParaRPr lang="en-US" sz="1600" dirty="0"/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sz="1600" dirty="0"/>
              <a:t>This makes the freezing point lower</a:t>
            </a:r>
          </a:p>
          <a:p>
            <a:pPr>
              <a:buSzPct val="75000"/>
            </a:pPr>
            <a:endParaRPr lang="en-US" sz="1600" dirty="0"/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sz="1600" dirty="0"/>
              <a:t>Lowering freezing point ends up allowing water to melt above its normal freezing point T</a:t>
            </a:r>
          </a:p>
          <a:p>
            <a:pPr marL="285750" indent="-285750">
              <a:buSzPct val="75000"/>
              <a:buBlip>
                <a:blip r:embed="rId3"/>
              </a:buBlip>
            </a:pPr>
            <a:endParaRPr lang="en-US" sz="1600" dirty="0"/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sz="1600" dirty="0"/>
              <a:t>Mathematically: </a:t>
            </a:r>
          </a:p>
          <a:p>
            <a:pPr>
              <a:buSzPct val="75000"/>
            </a:pPr>
            <a:endParaRPr lang="en-US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941336"/>
              </p:ext>
            </p:extLst>
          </p:nvPr>
        </p:nvGraphicFramePr>
        <p:xfrm>
          <a:off x="6607175" y="4787900"/>
          <a:ext cx="16287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9" name="Equation" r:id="rId4" imgW="977760" imgH="241200" progId="Equation.DSMT4">
                  <p:embed/>
                </p:oleObj>
              </mc:Choice>
              <mc:Fallback>
                <p:oleObj name="Equation" r:id="rId4" imgW="97776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175" y="4787900"/>
                        <a:ext cx="162877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74516" y="2263182"/>
            <a:ext cx="3942743" cy="3154194"/>
            <a:chOff x="374516" y="2263182"/>
            <a:chExt cx="3942743" cy="31541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6" y="2263182"/>
              <a:ext cx="3942743" cy="315419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50477" y="5081816"/>
              <a:ext cx="306947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/>
                <a:t>www.uniongas.com/images/meltingIcetechnology.jpg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485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28" y="61783"/>
            <a:ext cx="9045146" cy="679621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Osmotic Pressure</a:t>
            </a:r>
          </a:p>
        </p:txBody>
      </p:sp>
    </p:spTree>
    <p:extLst>
      <p:ext uri="{BB962C8B-B14F-4D97-AF65-F5344CB8AC3E}">
        <p14:creationId xmlns:p14="http://schemas.microsoft.com/office/powerpoint/2010/main" val="589717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Osmosis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88972" y="2639223"/>
            <a:ext cx="75428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When solvent passes through a semipermeable membrane to balance the  solute concentrations on each side of the membrane</a:t>
            </a:r>
          </a:p>
        </p:txBody>
      </p:sp>
    </p:spTree>
    <p:extLst>
      <p:ext uri="{BB962C8B-B14F-4D97-AF65-F5344CB8AC3E}">
        <p14:creationId xmlns:p14="http://schemas.microsoft.com/office/powerpoint/2010/main" val="182037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Osmotic Pressure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5898" y="1324908"/>
            <a:ext cx="873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amount of pressure needed to stop the solvent from following to the more concentrated side of a semipermeable membrane</a:t>
            </a:r>
            <a:endParaRPr lang="en-US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2444659" y="2347926"/>
            <a:ext cx="4340352" cy="2422196"/>
            <a:chOff x="2444659" y="2347926"/>
            <a:chExt cx="4340352" cy="2422196"/>
          </a:xfrm>
        </p:grpSpPr>
        <p:sp>
          <p:nvSpPr>
            <p:cNvPr id="2" name="TextBox 1"/>
            <p:cNvSpPr txBox="1"/>
            <p:nvPr/>
          </p:nvSpPr>
          <p:spPr>
            <a:xfrm>
              <a:off x="3045716" y="4554678"/>
              <a:ext cx="32720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http://nanotech.sc.mahidol.ac.th/genchem/liquid1/osmo.jpg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659" y="2347926"/>
              <a:ext cx="4340352" cy="2206752"/>
            </a:xfrm>
            <a:prstGeom prst="rect">
              <a:avLst/>
            </a:prstGeom>
          </p:spPr>
        </p:pic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677262"/>
              </p:ext>
            </p:extLst>
          </p:nvPr>
        </p:nvGraphicFramePr>
        <p:xfrm>
          <a:off x="2864017" y="4985564"/>
          <a:ext cx="340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1" name="Equation" r:id="rId4" imgW="3403440" imgH="863280" progId="Equation.DSMT4">
                  <p:embed/>
                </p:oleObj>
              </mc:Choice>
              <mc:Fallback>
                <p:oleObj name="Equation" r:id="rId4" imgW="340344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4017" y="4985564"/>
                        <a:ext cx="34036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050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Easy Example Problem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5898" y="1324908"/>
            <a:ext cx="8731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Calculate the osmotic pressure across a semipermeable membrane separating seawater (1.14 M) from a solution of normal saline (0.31 M) at a T = 20</a:t>
            </a:r>
            <a:r>
              <a:rPr lang="en-US" sz="2000" dirty="0">
                <a:sym typeface="Symbol"/>
              </a:rPr>
              <a:t></a:t>
            </a:r>
            <a:r>
              <a:rPr lang="en-US" sz="2000" dirty="0"/>
              <a:t>C. (Answer: 20 </a:t>
            </a:r>
            <a:r>
              <a:rPr lang="en-US" sz="2000" dirty="0" err="1"/>
              <a:t>atm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34540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Difficult Example Problem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5898" y="1324908"/>
            <a:ext cx="8731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solution was made by dissolving 5.00 mg of hemoglobin in water to give a final volume of 1.00 </a:t>
            </a:r>
            <a:r>
              <a:rPr lang="en-US" sz="2000" dirty="0" err="1"/>
              <a:t>mL.</a:t>
            </a:r>
            <a:r>
              <a:rPr lang="en-US" sz="2000" dirty="0"/>
              <a:t>  The osmotic pressure of this solution was 1.91 x 10</a:t>
            </a:r>
            <a:r>
              <a:rPr lang="en-US" sz="2000" baseline="30000" dirty="0"/>
              <a:t>-3</a:t>
            </a:r>
            <a:r>
              <a:rPr lang="en-US" sz="2000" dirty="0"/>
              <a:t> </a:t>
            </a:r>
            <a:r>
              <a:rPr lang="en-US" sz="2000" dirty="0" err="1"/>
              <a:t>atm</a:t>
            </a:r>
            <a:r>
              <a:rPr lang="en-US" sz="2000" dirty="0"/>
              <a:t> at 25 </a:t>
            </a:r>
            <a:r>
              <a:rPr lang="en-US" sz="2000" baseline="30000" dirty="0" err="1"/>
              <a:t>o</a:t>
            </a:r>
            <a:r>
              <a:rPr lang="en-US" sz="2000" dirty="0" err="1"/>
              <a:t>C.</a:t>
            </a:r>
            <a:r>
              <a:rPr lang="en-US" sz="2000" dirty="0"/>
              <a:t>  Calculate the molar mass of hemoglobin. (Answer: 6.41 x 10</a:t>
            </a:r>
            <a:r>
              <a:rPr lang="en-US" sz="2000" baseline="30000" dirty="0"/>
              <a:t>4</a:t>
            </a:r>
            <a:r>
              <a:rPr lang="en-US" sz="2000" dirty="0"/>
              <a:t> g/</a:t>
            </a:r>
            <a:r>
              <a:rPr lang="en-US" sz="2000" dirty="0" err="1"/>
              <a:t>mol</a:t>
            </a:r>
            <a:r>
              <a:rPr lang="en-US" sz="2000" dirty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5782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Reverse Osmosis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5898" y="1324908"/>
            <a:ext cx="873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solvent is pumped through semi-impermeable membrane at a pressure greater than </a:t>
            </a:r>
            <a:r>
              <a:rPr lang="en-US" sz="2000" dirty="0">
                <a:sym typeface="Symbol"/>
              </a:rPr>
              <a:t></a:t>
            </a:r>
            <a:r>
              <a:rPr lang="en-US" sz="2000" dirty="0"/>
              <a:t> leaving behind solute particles</a:t>
            </a:r>
            <a:endParaRPr lang="en-US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2951098" y="2371840"/>
            <a:ext cx="3162531" cy="3355674"/>
            <a:chOff x="2951098" y="2371840"/>
            <a:chExt cx="3162531" cy="3355674"/>
          </a:xfrm>
        </p:grpSpPr>
        <p:sp>
          <p:nvSpPr>
            <p:cNvPr id="5" name="TextBox 4"/>
            <p:cNvSpPr txBox="1"/>
            <p:nvPr/>
          </p:nvSpPr>
          <p:spPr>
            <a:xfrm>
              <a:off x="2951098" y="5512070"/>
              <a:ext cx="307488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www.goodhousekeeping.com/cm/</a:t>
              </a:r>
              <a:r>
                <a:rPr lang="en-US" sz="800" dirty="0" err="1"/>
                <a:t>goodhousekeeping</a:t>
              </a:r>
              <a:r>
                <a:rPr lang="en-US" sz="800" dirty="0"/>
                <a:t>/...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004" y="2371840"/>
              <a:ext cx="3095625" cy="309562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268901" y="4081346"/>
            <a:ext cx="241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Used to purify water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87540" y="6274200"/>
            <a:ext cx="1996567" cy="499872"/>
            <a:chOff x="6987540" y="6274200"/>
            <a:chExt cx="1996567" cy="49987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540" y="6274200"/>
              <a:ext cx="1371600" cy="49987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466016" y="636380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X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316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28" y="61783"/>
            <a:ext cx="9045146" cy="679621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Colligative Properties of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Electrolytic Solutions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3600" y="4558992"/>
            <a:ext cx="488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Why doesn’t the ocean freeze?</a:t>
            </a:r>
          </a:p>
        </p:txBody>
      </p:sp>
    </p:spTree>
    <p:extLst>
      <p:ext uri="{BB962C8B-B14F-4D97-AF65-F5344CB8AC3E}">
        <p14:creationId xmlns:p14="http://schemas.microsoft.com/office/powerpoint/2010/main" val="1479185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6552" y="101600"/>
            <a:ext cx="8290268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Universal Solution Rule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56523" y="2510784"/>
            <a:ext cx="60708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75000"/>
            </a:pPr>
            <a:r>
              <a:rPr lang="en-US" sz="2400" dirty="0"/>
              <a:t>Like dissolves Like</a:t>
            </a:r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Polar/ionic species require polar solvent</a:t>
            </a:r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Nonpolar compounds require nonpolar solvents</a:t>
            </a:r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1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Reminder: What are Electrolytes?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67854" y="2384076"/>
            <a:ext cx="779066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5000"/>
            </a:pPr>
            <a:r>
              <a:rPr lang="en-US" sz="2400" dirty="0"/>
              <a:t>They are solutions possessing ions:</a:t>
            </a:r>
          </a:p>
          <a:p>
            <a:pPr algn="ctr">
              <a:buSzPct val="75000"/>
            </a:pPr>
            <a:endParaRPr lang="en-US" sz="2000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They allow water to conduct electricity</a:t>
            </a:r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Strong electrolytes dissolve completely (e.g. </a:t>
            </a:r>
            <a:r>
              <a:rPr lang="en-US" dirty="0" err="1"/>
              <a:t>NaCl</a:t>
            </a:r>
            <a:r>
              <a:rPr lang="en-US" dirty="0"/>
              <a:t>)</a:t>
            </a:r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Weak electrolytes only partially dissolve (e.g. CaSO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  <a:p>
            <a:pPr marL="285750" indent="-285750">
              <a:buSzPct val="75000"/>
              <a:buBlip>
                <a:blip r:embed="rId2"/>
              </a:buBlip>
            </a:pPr>
            <a:endParaRPr lang="en-US" sz="1600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Non-electrolytes do not dissolve </a:t>
            </a:r>
            <a:r>
              <a:rPr lang="en-US" dirty="0" err="1"/>
              <a:t>inwater</a:t>
            </a:r>
            <a:r>
              <a:rPr lang="en-US" dirty="0"/>
              <a:t> at all and are not ionic (e.g. glycerol)</a:t>
            </a:r>
          </a:p>
        </p:txBody>
      </p:sp>
    </p:spTree>
    <p:extLst>
      <p:ext uri="{BB962C8B-B14F-4D97-AF65-F5344CB8AC3E}">
        <p14:creationId xmlns:p14="http://schemas.microsoft.com/office/powerpoint/2010/main" val="378329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err="1"/>
              <a:t>van’t</a:t>
            </a:r>
            <a:r>
              <a:rPr lang="en-US" dirty="0"/>
              <a:t> Hoff Factor, i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91434" y="1839281"/>
            <a:ext cx="5561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SzPct val="75000"/>
            </a:pPr>
            <a:r>
              <a:rPr lang="en-US" dirty="0"/>
              <a:t>Used to indicated the strength of the electrolyte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916141"/>
              </p:ext>
            </p:extLst>
          </p:nvPr>
        </p:nvGraphicFramePr>
        <p:xfrm>
          <a:off x="2164046" y="2531345"/>
          <a:ext cx="4703482" cy="979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Equation" r:id="rId3" imgW="2057400" imgH="431800" progId="Equation.DSMT4">
                  <p:embed/>
                </p:oleObj>
              </mc:Choice>
              <mc:Fallback>
                <p:oleObj name="Equation" r:id="rId3" imgW="20574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4046" y="2531345"/>
                        <a:ext cx="4703482" cy="9798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206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What is i for the following?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482486"/>
            <a:ext cx="3325375" cy="768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1344" y="1561180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24" y="3388558"/>
            <a:ext cx="7184151" cy="338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What is i for the following?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14438" y="1561180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75" y="2844233"/>
            <a:ext cx="4194057" cy="768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12" y="4228541"/>
            <a:ext cx="7184151" cy="210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What is i for the following?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98620" y="1561180"/>
            <a:ext cx="3762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 Phosphate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54" y="2757923"/>
            <a:ext cx="5897892" cy="896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29" y="4100572"/>
            <a:ext cx="6815342" cy="137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2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True Colligative Equations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98620" y="1561180"/>
            <a:ext cx="3801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Electrolytes DO matter!!!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91" y="2143967"/>
            <a:ext cx="2579319" cy="2155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82" y="4344871"/>
            <a:ext cx="6620269" cy="2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1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Example Problem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5898" y="1324908"/>
            <a:ext cx="8731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dirty="0" err="1"/>
              <a:t>van't</a:t>
            </a:r>
            <a:r>
              <a:rPr lang="en-US" sz="2000" dirty="0"/>
              <a:t> Hoff factor for a 0.05 m solution of magnesium sulfate is 1.3.  What is the freezing point of the solution?</a:t>
            </a:r>
          </a:p>
          <a:p>
            <a:r>
              <a:rPr lang="en-US" sz="2000" dirty="0"/>
              <a:t>(Answer: </a:t>
            </a:r>
            <a:r>
              <a:rPr lang="el-GR" sz="2000" dirty="0">
                <a:latin typeface="Calibri"/>
              </a:rPr>
              <a:t>Δ</a:t>
            </a:r>
            <a:r>
              <a:rPr lang="en-US" sz="2000" dirty="0" err="1">
                <a:latin typeface="Calibri"/>
              </a:rPr>
              <a:t>T</a:t>
            </a:r>
            <a:r>
              <a:rPr lang="en-US" sz="2000" baseline="-25000" dirty="0" err="1">
                <a:latin typeface="Calibri"/>
              </a:rPr>
              <a:t>f</a:t>
            </a:r>
            <a:r>
              <a:rPr lang="en-US" sz="2000" dirty="0">
                <a:latin typeface="Calibri"/>
              </a:rPr>
              <a:t> = -0.12⁰C)</a:t>
            </a:r>
            <a:r>
              <a:rPr lang="en-US" sz="2000" dirty="0"/>
              <a:t> </a:t>
            </a:r>
            <a:endParaRPr lang="en-US" sz="1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004820"/>
              </p:ext>
            </p:extLst>
          </p:nvPr>
        </p:nvGraphicFramePr>
        <p:xfrm>
          <a:off x="5564188" y="1719263"/>
          <a:ext cx="20685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4" name="Equation" r:id="rId3" imgW="1625400" imgH="253800" progId="Equation.DSMT4">
                  <p:embed/>
                </p:oleObj>
              </mc:Choice>
              <mc:Fallback>
                <p:oleObj name="Equation" r:id="rId3" imgW="16254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188" y="1719263"/>
                        <a:ext cx="2068512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5405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214" y="1396131"/>
            <a:ext cx="8167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boiling point of a sample is 2.3 </a:t>
            </a:r>
            <a:r>
              <a:rPr lang="en-US" dirty="0" err="1"/>
              <a:t>Celcius</a:t>
            </a:r>
            <a:r>
              <a:rPr lang="en-US" dirty="0"/>
              <a:t> above the boiling point of pure water, what is the molality of </a:t>
            </a:r>
            <a:r>
              <a:rPr lang="en-US" dirty="0" err="1"/>
              <a:t>NaCl</a:t>
            </a:r>
            <a:r>
              <a:rPr lang="en-US" dirty="0"/>
              <a:t> in the sample? (Answer: 2.2 m </a:t>
            </a:r>
            <a:r>
              <a:rPr lang="en-US" dirty="0" err="1"/>
              <a:t>NaCl</a:t>
            </a:r>
            <a:r>
              <a:rPr lang="en-US" dirty="0"/>
              <a:t>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err="1"/>
              <a:t>Bpt</a:t>
            </a:r>
            <a:r>
              <a:rPr lang="en-US" dirty="0"/>
              <a:t> Example with i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2396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Conceptual Problem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2214" y="1396131"/>
            <a:ext cx="8167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list of compounds below rank them in order of increasing boiling point, freezing point, osmotic pressure and vapor pressure. Assume a 1.0M solution for each reagent and complete dissociation where applicable.  C</a:t>
            </a:r>
            <a:r>
              <a:rPr lang="en-US" baseline="-25000" dirty="0"/>
              <a:t>11</a:t>
            </a:r>
            <a:r>
              <a:rPr lang="en-US" dirty="0"/>
              <a:t>H</a:t>
            </a:r>
            <a:r>
              <a:rPr lang="en-US" baseline="-25000" dirty="0"/>
              <a:t>22</a:t>
            </a:r>
            <a:r>
              <a:rPr lang="en-US" dirty="0"/>
              <a:t>O</a:t>
            </a:r>
            <a:r>
              <a:rPr lang="en-US" baseline="-25000" dirty="0"/>
              <a:t>11</a:t>
            </a:r>
            <a:r>
              <a:rPr lang="en-US" dirty="0"/>
              <a:t>, </a:t>
            </a:r>
            <a:r>
              <a:rPr lang="en-US" dirty="0" err="1"/>
              <a:t>KBr</a:t>
            </a:r>
            <a:r>
              <a:rPr lang="en-US" dirty="0"/>
              <a:t>, Li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4915" y="3290950"/>
            <a:ext cx="479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First, we determine i for each compound.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06778" y="3947532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11</a:t>
            </a:r>
            <a:r>
              <a:rPr lang="en-US" dirty="0"/>
              <a:t>H</a:t>
            </a:r>
            <a:r>
              <a:rPr lang="en-US" baseline="-25000" dirty="0"/>
              <a:t>22</a:t>
            </a:r>
            <a:r>
              <a:rPr lang="en-US" dirty="0"/>
              <a:t>O</a:t>
            </a:r>
            <a:r>
              <a:rPr lang="en-US" baseline="-25000" dirty="0"/>
              <a:t>11</a:t>
            </a:r>
            <a:r>
              <a:rPr lang="en-US" dirty="0"/>
              <a:t> </a:t>
            </a:r>
            <a:r>
              <a:rPr lang="en-US" dirty="0">
                <a:latin typeface="Calibri"/>
              </a:rPr>
              <a:t>→ i =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63992" y="4795026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KBr</a:t>
            </a:r>
            <a:r>
              <a:rPr lang="en-US" dirty="0"/>
              <a:t> </a:t>
            </a:r>
            <a:r>
              <a:rPr lang="en-US" dirty="0">
                <a:latin typeface="Calibri"/>
              </a:rPr>
              <a:t>→ i =2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18920" y="5607720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>
                <a:latin typeface="Calibri"/>
              </a:rPr>
              <a:t>→ i =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Conceptual Problem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2214" y="1396131"/>
            <a:ext cx="8167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list of compounds below rank them in order of increasing boiling point, freezing point, osmotic pressure and vapor pressure. Assume a 1.0M solution for each reagent and complete dissociation where applicable.  C</a:t>
            </a:r>
            <a:r>
              <a:rPr lang="en-US" baseline="-25000" dirty="0"/>
              <a:t>11</a:t>
            </a:r>
            <a:r>
              <a:rPr lang="en-US" dirty="0"/>
              <a:t>H</a:t>
            </a:r>
            <a:r>
              <a:rPr lang="en-US" baseline="-25000" dirty="0"/>
              <a:t>22</a:t>
            </a:r>
            <a:r>
              <a:rPr lang="en-US" dirty="0"/>
              <a:t>O</a:t>
            </a:r>
            <a:r>
              <a:rPr lang="en-US" baseline="-25000" dirty="0"/>
              <a:t>11</a:t>
            </a:r>
            <a:r>
              <a:rPr lang="en-US" dirty="0"/>
              <a:t>, </a:t>
            </a:r>
            <a:r>
              <a:rPr lang="en-US" dirty="0" err="1"/>
              <a:t>KBr</a:t>
            </a:r>
            <a:r>
              <a:rPr lang="en-US" dirty="0"/>
              <a:t>, Li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1608" y="2915373"/>
            <a:ext cx="5565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use i,C</a:t>
            </a:r>
            <a:r>
              <a:rPr lang="en-US" baseline="-25000" dirty="0"/>
              <a:t>11</a:t>
            </a:r>
            <a:r>
              <a:rPr lang="en-US" dirty="0"/>
              <a:t>H</a:t>
            </a:r>
            <a:r>
              <a:rPr lang="en-US" baseline="-25000" dirty="0"/>
              <a:t>22</a:t>
            </a:r>
            <a:r>
              <a:rPr lang="en-US" dirty="0"/>
              <a:t>O</a:t>
            </a:r>
            <a:r>
              <a:rPr lang="en-US" baseline="-25000" dirty="0"/>
              <a:t>11</a:t>
            </a:r>
            <a:r>
              <a:rPr lang="en-US" dirty="0">
                <a:latin typeface="Calibri"/>
              </a:rPr>
              <a:t>(i = 1),</a:t>
            </a:r>
            <a:r>
              <a:rPr lang="en-US" dirty="0"/>
              <a:t> </a:t>
            </a:r>
            <a:r>
              <a:rPr lang="en-US" dirty="0" err="1"/>
              <a:t>KBr</a:t>
            </a:r>
            <a:r>
              <a:rPr lang="en-US" dirty="0">
                <a:latin typeface="Calibri"/>
              </a:rPr>
              <a:t>(i =2),</a:t>
            </a:r>
            <a:r>
              <a:rPr lang="en-US" dirty="0"/>
              <a:t> Li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>
                <a:latin typeface="Calibri"/>
              </a:rPr>
              <a:t>( i = 3), </a:t>
            </a:r>
            <a:endParaRPr lang="en-US" dirty="0"/>
          </a:p>
          <a:p>
            <a:r>
              <a:rPr lang="en-US" dirty="0"/>
              <a:t> and the mathematical equation for each trend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6913" y="4096209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Boiling Point Trend: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22159" y="5597911"/>
            <a:ext cx="277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11</a:t>
            </a:r>
            <a:r>
              <a:rPr lang="en-US" dirty="0"/>
              <a:t>H</a:t>
            </a:r>
            <a:r>
              <a:rPr lang="en-US" baseline="-25000" dirty="0"/>
              <a:t>22</a:t>
            </a:r>
            <a:r>
              <a:rPr lang="en-US" dirty="0"/>
              <a:t>O</a:t>
            </a:r>
            <a:r>
              <a:rPr lang="en-US" baseline="-25000" dirty="0"/>
              <a:t>11</a:t>
            </a:r>
            <a:r>
              <a:rPr lang="en-US" dirty="0">
                <a:latin typeface="Calibri"/>
              </a:rPr>
              <a:t> &lt; </a:t>
            </a:r>
            <a:r>
              <a:rPr lang="en-US" dirty="0" err="1"/>
              <a:t>KBr</a:t>
            </a:r>
            <a:r>
              <a:rPr lang="en-US" dirty="0"/>
              <a:t> &lt; Li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493450"/>
              </p:ext>
            </p:extLst>
          </p:nvPr>
        </p:nvGraphicFramePr>
        <p:xfrm>
          <a:off x="3741738" y="4662488"/>
          <a:ext cx="16081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8" name="Equation" r:id="rId3" imgW="965160" imgH="228600" progId="Equation.DSMT4">
                  <p:embed/>
                </p:oleObj>
              </mc:Choice>
              <mc:Fallback>
                <p:oleObj name="Equation" r:id="rId3" imgW="96516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38" y="4662488"/>
                        <a:ext cx="160813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910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6552" y="101600"/>
            <a:ext cx="8290268" cy="990600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Intermolecular Forces &amp; </a:t>
            </a:r>
          </a:p>
          <a:p>
            <a:pPr algn="ctr" defTabSz="914400"/>
            <a:r>
              <a:rPr lang="en-US" dirty="0"/>
              <a:t>Solution Formation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56523" y="2510784"/>
            <a:ext cx="60708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75000"/>
            </a:pPr>
            <a:r>
              <a:rPr lang="en-US" sz="2400" dirty="0"/>
              <a:t>In order to form a solution:</a:t>
            </a:r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We must break apart intermolecular forces of both the solute and solvent molecules</a:t>
            </a:r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Once they are far enough apart from themselves they are free to form new interactions with each other</a:t>
            </a:r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9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Conceptual 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214" y="1396131"/>
            <a:ext cx="8167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list of compounds below rank them in order of increasing boiling point, freezing point, osmotic pressure and vapor pressure. Assume a 1.0M solution for each reagent and complete dissociation where applicable.  C</a:t>
            </a:r>
            <a:r>
              <a:rPr lang="en-US" baseline="-25000" dirty="0"/>
              <a:t>11</a:t>
            </a:r>
            <a:r>
              <a:rPr lang="en-US" dirty="0"/>
              <a:t>H</a:t>
            </a:r>
            <a:r>
              <a:rPr lang="en-US" baseline="-25000" dirty="0"/>
              <a:t>22</a:t>
            </a:r>
            <a:r>
              <a:rPr lang="en-US" dirty="0"/>
              <a:t>O</a:t>
            </a:r>
            <a:r>
              <a:rPr lang="en-US" baseline="-25000" dirty="0"/>
              <a:t>11</a:t>
            </a:r>
            <a:r>
              <a:rPr lang="en-US" dirty="0"/>
              <a:t>, </a:t>
            </a:r>
            <a:r>
              <a:rPr lang="en-US" dirty="0" err="1"/>
              <a:t>KBr</a:t>
            </a:r>
            <a:r>
              <a:rPr lang="en-US" dirty="0"/>
              <a:t>, Li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1608" y="2915373"/>
            <a:ext cx="5565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use i,C</a:t>
            </a:r>
            <a:r>
              <a:rPr lang="en-US" baseline="-25000" dirty="0"/>
              <a:t>11</a:t>
            </a:r>
            <a:r>
              <a:rPr lang="en-US" dirty="0"/>
              <a:t>H</a:t>
            </a:r>
            <a:r>
              <a:rPr lang="en-US" baseline="-25000" dirty="0"/>
              <a:t>22</a:t>
            </a:r>
            <a:r>
              <a:rPr lang="en-US" dirty="0"/>
              <a:t>O</a:t>
            </a:r>
            <a:r>
              <a:rPr lang="en-US" baseline="-25000" dirty="0"/>
              <a:t>11</a:t>
            </a:r>
            <a:r>
              <a:rPr lang="en-US" dirty="0">
                <a:latin typeface="Calibri"/>
              </a:rPr>
              <a:t>(i = 1),</a:t>
            </a:r>
            <a:r>
              <a:rPr lang="en-US" dirty="0"/>
              <a:t> </a:t>
            </a:r>
            <a:r>
              <a:rPr lang="en-US" dirty="0" err="1"/>
              <a:t>KBr</a:t>
            </a:r>
            <a:r>
              <a:rPr lang="en-US" dirty="0">
                <a:latin typeface="Calibri"/>
              </a:rPr>
              <a:t>(i =2),</a:t>
            </a:r>
            <a:r>
              <a:rPr lang="en-US" dirty="0"/>
              <a:t> Li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>
                <a:latin typeface="Calibri"/>
              </a:rPr>
              <a:t>( i = 3), </a:t>
            </a:r>
            <a:endParaRPr lang="en-US" dirty="0"/>
          </a:p>
          <a:p>
            <a:r>
              <a:rPr lang="en-US" dirty="0"/>
              <a:t> and the mathematical equation for each trend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6913" y="4096209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Freezing Point Trend: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2159" y="5597911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 </a:t>
            </a:r>
            <a:r>
              <a:rPr lang="en-US" dirty="0"/>
              <a:t>&lt;</a:t>
            </a:r>
            <a:r>
              <a:rPr lang="en-US" baseline="-25000" dirty="0"/>
              <a:t> </a:t>
            </a:r>
            <a:r>
              <a:rPr lang="en-US" dirty="0" err="1"/>
              <a:t>KBr</a:t>
            </a:r>
            <a:r>
              <a:rPr lang="en-US" dirty="0"/>
              <a:t> &lt;</a:t>
            </a:r>
            <a:r>
              <a:rPr lang="en-US" baseline="-25000" dirty="0"/>
              <a:t> </a:t>
            </a:r>
            <a:r>
              <a:rPr lang="en-US" dirty="0"/>
              <a:t>C</a:t>
            </a:r>
            <a:r>
              <a:rPr lang="en-US" baseline="-25000" dirty="0"/>
              <a:t>11</a:t>
            </a:r>
            <a:r>
              <a:rPr lang="en-US" dirty="0"/>
              <a:t>H</a:t>
            </a:r>
            <a:r>
              <a:rPr lang="en-US" baseline="-25000" dirty="0"/>
              <a:t>22</a:t>
            </a:r>
            <a:r>
              <a:rPr lang="en-US" dirty="0"/>
              <a:t>O</a:t>
            </a:r>
            <a:r>
              <a:rPr lang="en-US" baseline="-25000" dirty="0"/>
              <a:t>11</a:t>
            </a:r>
            <a:r>
              <a:rPr lang="en-US" dirty="0">
                <a:latin typeface="Calibri"/>
              </a:rPr>
              <a:t>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781977"/>
              </p:ext>
            </p:extLst>
          </p:nvPr>
        </p:nvGraphicFramePr>
        <p:xfrm>
          <a:off x="3709988" y="4651375"/>
          <a:ext cx="16716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1" name="Equation" r:id="rId3" imgW="1002960" imgH="241200" progId="Equation.DSMT4">
                  <p:embed/>
                </p:oleObj>
              </mc:Choice>
              <mc:Fallback>
                <p:oleObj name="Equation" r:id="rId3" imgW="1002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8" y="4651375"/>
                        <a:ext cx="167163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55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Conceptual 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214" y="1396131"/>
            <a:ext cx="8167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list of compounds below rank them in order of increasing boiling point, freezing point, osmotic pressure and vapor pressure. Assume a 1.0M solution for each reagent and complete dissociation where applicable.  C</a:t>
            </a:r>
            <a:r>
              <a:rPr lang="en-US" baseline="-25000" dirty="0"/>
              <a:t>11</a:t>
            </a:r>
            <a:r>
              <a:rPr lang="en-US" dirty="0"/>
              <a:t>H</a:t>
            </a:r>
            <a:r>
              <a:rPr lang="en-US" baseline="-25000" dirty="0"/>
              <a:t>22</a:t>
            </a:r>
            <a:r>
              <a:rPr lang="en-US" dirty="0"/>
              <a:t>O</a:t>
            </a:r>
            <a:r>
              <a:rPr lang="en-US" baseline="-25000" dirty="0"/>
              <a:t>11</a:t>
            </a:r>
            <a:r>
              <a:rPr lang="en-US" dirty="0"/>
              <a:t>, </a:t>
            </a:r>
            <a:r>
              <a:rPr lang="en-US" dirty="0" err="1"/>
              <a:t>KBr</a:t>
            </a:r>
            <a:r>
              <a:rPr lang="en-US" dirty="0"/>
              <a:t>, Li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1608" y="2915373"/>
            <a:ext cx="5565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use i,C</a:t>
            </a:r>
            <a:r>
              <a:rPr lang="en-US" baseline="-25000" dirty="0"/>
              <a:t>11</a:t>
            </a:r>
            <a:r>
              <a:rPr lang="en-US" dirty="0"/>
              <a:t>H</a:t>
            </a:r>
            <a:r>
              <a:rPr lang="en-US" baseline="-25000" dirty="0"/>
              <a:t>22</a:t>
            </a:r>
            <a:r>
              <a:rPr lang="en-US" dirty="0"/>
              <a:t>O</a:t>
            </a:r>
            <a:r>
              <a:rPr lang="en-US" baseline="-25000" dirty="0"/>
              <a:t>11</a:t>
            </a:r>
            <a:r>
              <a:rPr lang="en-US" dirty="0">
                <a:latin typeface="Calibri"/>
              </a:rPr>
              <a:t>(i = 1),</a:t>
            </a:r>
            <a:r>
              <a:rPr lang="en-US" dirty="0"/>
              <a:t> </a:t>
            </a:r>
            <a:r>
              <a:rPr lang="en-US" dirty="0" err="1"/>
              <a:t>KBr</a:t>
            </a:r>
            <a:r>
              <a:rPr lang="en-US" dirty="0">
                <a:latin typeface="Calibri"/>
              </a:rPr>
              <a:t>(i =2),</a:t>
            </a:r>
            <a:r>
              <a:rPr lang="en-US" dirty="0"/>
              <a:t> Li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>
                <a:latin typeface="Calibri"/>
              </a:rPr>
              <a:t>( i = 3), </a:t>
            </a:r>
            <a:endParaRPr lang="en-US" dirty="0"/>
          </a:p>
          <a:p>
            <a:r>
              <a:rPr lang="en-US" dirty="0"/>
              <a:t> and the mathematical equation for each trend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6913" y="4096209"/>
            <a:ext cx="282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Osmotic Pressure Trend: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2159" y="5597911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/>
              <a:t>11</a:t>
            </a:r>
            <a:r>
              <a:rPr lang="en-US" dirty="0"/>
              <a:t>H</a:t>
            </a:r>
            <a:r>
              <a:rPr lang="en-US" baseline="-25000" dirty="0"/>
              <a:t>22</a:t>
            </a:r>
            <a:r>
              <a:rPr lang="en-US" dirty="0"/>
              <a:t>O</a:t>
            </a:r>
            <a:r>
              <a:rPr lang="en-US" baseline="-25000" dirty="0"/>
              <a:t>11</a:t>
            </a:r>
            <a:r>
              <a:rPr lang="en-US" dirty="0">
                <a:latin typeface="Calibri"/>
              </a:rPr>
              <a:t> &lt; </a:t>
            </a:r>
            <a:r>
              <a:rPr lang="en-US" dirty="0" err="1"/>
              <a:t>KBr</a:t>
            </a:r>
            <a:r>
              <a:rPr lang="en-US" dirty="0"/>
              <a:t> &lt; Li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545591"/>
              </p:ext>
            </p:extLst>
          </p:nvPr>
        </p:nvGraphicFramePr>
        <p:xfrm>
          <a:off x="3963988" y="4703763"/>
          <a:ext cx="1163637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6" name="Equation" r:id="rId3" imgW="698400" imgH="177480" progId="Equation.DSMT4">
                  <p:embed/>
                </p:oleObj>
              </mc:Choice>
              <mc:Fallback>
                <p:oleObj name="Equation" r:id="rId3" imgW="698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4703763"/>
                        <a:ext cx="1163637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36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Conceptual 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214" y="1396131"/>
            <a:ext cx="8167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list of compounds below rank them in order of increasing boiling point, freezing point, osmotic pressure and vapor pressure. Assume a 1.0M solution for each reagent and complete dissociation where applicable.  C</a:t>
            </a:r>
            <a:r>
              <a:rPr lang="en-US" baseline="-25000" dirty="0"/>
              <a:t>11</a:t>
            </a:r>
            <a:r>
              <a:rPr lang="en-US" dirty="0"/>
              <a:t>H</a:t>
            </a:r>
            <a:r>
              <a:rPr lang="en-US" baseline="-25000" dirty="0"/>
              <a:t>22</a:t>
            </a:r>
            <a:r>
              <a:rPr lang="en-US" dirty="0"/>
              <a:t>O</a:t>
            </a:r>
            <a:r>
              <a:rPr lang="en-US" baseline="-25000" dirty="0"/>
              <a:t>11</a:t>
            </a:r>
            <a:r>
              <a:rPr lang="en-US" dirty="0"/>
              <a:t>, </a:t>
            </a:r>
            <a:r>
              <a:rPr lang="en-US" dirty="0" err="1"/>
              <a:t>KBr</a:t>
            </a:r>
            <a:r>
              <a:rPr lang="en-US" dirty="0"/>
              <a:t>, Li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1608" y="2915373"/>
            <a:ext cx="5565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use i,C</a:t>
            </a:r>
            <a:r>
              <a:rPr lang="en-US" baseline="-25000" dirty="0"/>
              <a:t>11</a:t>
            </a:r>
            <a:r>
              <a:rPr lang="en-US" dirty="0"/>
              <a:t>H</a:t>
            </a:r>
            <a:r>
              <a:rPr lang="en-US" baseline="-25000" dirty="0"/>
              <a:t>22</a:t>
            </a:r>
            <a:r>
              <a:rPr lang="en-US" dirty="0"/>
              <a:t>O</a:t>
            </a:r>
            <a:r>
              <a:rPr lang="en-US" baseline="-25000" dirty="0"/>
              <a:t>11</a:t>
            </a:r>
            <a:r>
              <a:rPr lang="en-US" dirty="0">
                <a:latin typeface="Calibri"/>
              </a:rPr>
              <a:t>(i = 1),</a:t>
            </a:r>
            <a:r>
              <a:rPr lang="en-US" dirty="0"/>
              <a:t> </a:t>
            </a:r>
            <a:r>
              <a:rPr lang="en-US" dirty="0" err="1"/>
              <a:t>KBr</a:t>
            </a:r>
            <a:r>
              <a:rPr lang="en-US" dirty="0">
                <a:latin typeface="Calibri"/>
              </a:rPr>
              <a:t>(i =2),</a:t>
            </a:r>
            <a:r>
              <a:rPr lang="en-US" dirty="0"/>
              <a:t> Li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>
                <a:latin typeface="Calibri"/>
              </a:rPr>
              <a:t>( i = 3), </a:t>
            </a:r>
            <a:endParaRPr lang="en-US" dirty="0"/>
          </a:p>
          <a:p>
            <a:r>
              <a:rPr lang="en-US" dirty="0"/>
              <a:t> and the mathematical equation for each trend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6913" y="4096209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Vapor Pressure Trend: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2159" y="5977045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 </a:t>
            </a:r>
            <a:r>
              <a:rPr lang="en-US" dirty="0"/>
              <a:t>&lt;</a:t>
            </a:r>
            <a:r>
              <a:rPr lang="en-US" baseline="-25000" dirty="0"/>
              <a:t> </a:t>
            </a:r>
            <a:r>
              <a:rPr lang="en-US" dirty="0" err="1"/>
              <a:t>KBr</a:t>
            </a:r>
            <a:r>
              <a:rPr lang="en-US" dirty="0"/>
              <a:t> &lt;</a:t>
            </a:r>
            <a:r>
              <a:rPr lang="en-US" baseline="-25000" dirty="0"/>
              <a:t> </a:t>
            </a:r>
            <a:r>
              <a:rPr lang="en-US" dirty="0"/>
              <a:t>C</a:t>
            </a:r>
            <a:r>
              <a:rPr lang="en-US" baseline="-25000" dirty="0"/>
              <a:t>11</a:t>
            </a:r>
            <a:r>
              <a:rPr lang="en-US" dirty="0"/>
              <a:t>H</a:t>
            </a:r>
            <a:r>
              <a:rPr lang="en-US" baseline="-25000" dirty="0"/>
              <a:t>22</a:t>
            </a:r>
            <a:r>
              <a:rPr lang="en-US" dirty="0"/>
              <a:t>O</a:t>
            </a:r>
            <a:r>
              <a:rPr lang="en-US" baseline="-25000" dirty="0"/>
              <a:t>11</a:t>
            </a:r>
            <a:r>
              <a:rPr lang="en-US" dirty="0">
                <a:latin typeface="Calibri"/>
              </a:rPr>
              <a:t> 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361884"/>
              </p:ext>
            </p:extLst>
          </p:nvPr>
        </p:nvGraphicFramePr>
        <p:xfrm>
          <a:off x="3421602" y="4659034"/>
          <a:ext cx="2560637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1" name="Equation" r:id="rId3" imgW="1536480" imgH="685800" progId="Equation.DSMT4">
                  <p:embed/>
                </p:oleObj>
              </mc:Choice>
              <mc:Fallback>
                <p:oleObj name="Equation" r:id="rId3" imgW="1536480" imgH="685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602" y="4659034"/>
                        <a:ext cx="2560637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18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Example VP Problem with 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214" y="1396131"/>
            <a:ext cx="8167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VP of a solution containing 1L of water and 500 g of </a:t>
            </a:r>
            <a:r>
              <a:rPr lang="en-US" dirty="0" err="1"/>
              <a:t>NaCl</a:t>
            </a:r>
            <a:r>
              <a:rPr lang="en-US" dirty="0"/>
              <a:t>? (at 25</a:t>
            </a:r>
            <a:r>
              <a:rPr lang="en-US" dirty="0">
                <a:latin typeface="Calibri"/>
              </a:rPr>
              <a:t>⁰</a:t>
            </a:r>
            <a:r>
              <a:rPr lang="en-US" dirty="0"/>
              <a:t>C the VP of water is 23.8 </a:t>
            </a:r>
            <a:r>
              <a:rPr lang="en-US" dirty="0" err="1"/>
              <a:t>torr</a:t>
            </a:r>
            <a:r>
              <a:rPr lang="en-US" dirty="0"/>
              <a:t>) (Answer: 18.2 </a:t>
            </a:r>
            <a:r>
              <a:rPr lang="en-US" dirty="0" err="1"/>
              <a:t>torr</a:t>
            </a:r>
            <a:r>
              <a:rPr lang="en-US" dirty="0"/>
              <a:t>)</a:t>
            </a:r>
            <a:endParaRPr lang="en-US" baseline="-25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987540" y="6274200"/>
            <a:ext cx="1996567" cy="499872"/>
            <a:chOff x="6987540" y="6274200"/>
            <a:chExt cx="1996567" cy="4998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540" y="6274200"/>
              <a:ext cx="1371600" cy="49987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466016" y="636380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7030A0"/>
                  </a:solidFill>
                </a:rPr>
                <a:t>X 3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55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08673" y="3884623"/>
            <a:ext cx="6549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Colloids</a:t>
            </a:r>
          </a:p>
        </p:txBody>
      </p:sp>
      <p:sp>
        <p:nvSpPr>
          <p:cNvPr id="4" name="Rectangle 3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13.6</a:t>
            </a:r>
          </a:p>
        </p:txBody>
      </p:sp>
    </p:spTree>
    <p:extLst>
      <p:ext uri="{BB962C8B-B14F-4D97-AF65-F5344CB8AC3E}">
        <p14:creationId xmlns:p14="http://schemas.microsoft.com/office/powerpoint/2010/main" val="36123505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" y="101600"/>
            <a:ext cx="9131645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Colloids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679704" y="1578864"/>
            <a:ext cx="7772400" cy="78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1800" dirty="0"/>
              <a:t>Suspensions of particles larger than individual ions or molecules, but too small to be settled out by gravity, are called </a:t>
            </a:r>
            <a:r>
              <a:rPr lang="en-US" altLang="en-US" sz="1800" b="1" dirty="0"/>
              <a:t>colloids</a:t>
            </a:r>
            <a:r>
              <a:rPr lang="en-US" altLang="en-US" sz="1800" dirty="0"/>
              <a:t>.</a:t>
            </a:r>
          </a:p>
        </p:txBody>
      </p:sp>
      <p:pic>
        <p:nvPicPr>
          <p:cNvPr id="6" name="Picture 5" descr="13_05_Table.jpg"/>
          <p:cNvPicPr>
            <a:picLocks noChangeAspect="1"/>
          </p:cNvPicPr>
          <p:nvPr/>
        </p:nvPicPr>
        <p:blipFill>
          <a:blip r:embed="rId2"/>
          <a:srcRect b="5078"/>
          <a:stretch>
            <a:fillRect/>
          </a:stretch>
        </p:blipFill>
        <p:spPr>
          <a:xfrm>
            <a:off x="984078" y="2910840"/>
            <a:ext cx="7199802" cy="312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40" y="6274200"/>
            <a:ext cx="1371600" cy="4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8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5603" y="101600"/>
            <a:ext cx="8791787" cy="9906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Energy Steps in Solution Formation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5603" y="1428441"/>
            <a:ext cx="8978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3"/>
              </a:buBlip>
            </a:pPr>
            <a:r>
              <a:rPr lang="en-US" dirty="0"/>
              <a:t>Step 1: solute  is separated into its individual components – </a:t>
            </a:r>
            <a:r>
              <a:rPr lang="en-US" dirty="0" err="1"/>
              <a:t>endothernic</a:t>
            </a:r>
            <a:r>
              <a:rPr lang="en-US" dirty="0"/>
              <a:t>, </a:t>
            </a:r>
            <a:r>
              <a:rPr lang="el-GR" dirty="0">
                <a:latin typeface="Calibri"/>
              </a:rPr>
              <a:t>Δ</a:t>
            </a:r>
            <a:r>
              <a:rPr lang="en-US" dirty="0">
                <a:latin typeface="Calibri"/>
              </a:rPr>
              <a:t>H</a:t>
            </a:r>
            <a:r>
              <a:rPr lang="en-US" baseline="-25000" dirty="0">
                <a:latin typeface="Calibri"/>
              </a:rPr>
              <a:t>1</a:t>
            </a:r>
            <a:r>
              <a:rPr lang="en-US" dirty="0"/>
              <a:t> </a:t>
            </a:r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dirty="0"/>
              <a:t>Step 2: IF between solvent molecules are broken – endothermic, </a:t>
            </a:r>
            <a:r>
              <a:rPr lang="el-GR" dirty="0">
                <a:latin typeface="Calibri"/>
              </a:rPr>
              <a:t>Δ</a:t>
            </a:r>
            <a:r>
              <a:rPr lang="en-US" dirty="0">
                <a:latin typeface="Calibri"/>
              </a:rPr>
              <a:t>H</a:t>
            </a:r>
            <a:r>
              <a:rPr lang="en-US" baseline="-25000" dirty="0">
                <a:latin typeface="Calibri"/>
              </a:rPr>
              <a:t>2</a:t>
            </a:r>
            <a:r>
              <a:rPr lang="en-US" dirty="0"/>
              <a:t> </a:t>
            </a:r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dirty="0"/>
              <a:t>Step 3: IF are generated between solute and solvent – exothermic, -</a:t>
            </a:r>
            <a:r>
              <a:rPr lang="el-GR" dirty="0">
                <a:latin typeface="Calibri"/>
              </a:rPr>
              <a:t>Δ</a:t>
            </a:r>
            <a:r>
              <a:rPr lang="en-US" dirty="0">
                <a:latin typeface="Calibri"/>
              </a:rPr>
              <a:t>H</a:t>
            </a:r>
            <a:r>
              <a:rPr lang="en-US" baseline="-25000" dirty="0">
                <a:latin typeface="Calibri"/>
              </a:rPr>
              <a:t>3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2869" y="5751108"/>
            <a:ext cx="3959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3"/>
              </a:buBlip>
            </a:pPr>
            <a:r>
              <a:rPr lang="en-US" dirty="0"/>
              <a:t>On the left we have </a:t>
            </a:r>
            <a:r>
              <a:rPr lang="el-GR" dirty="0">
                <a:latin typeface="Calibri"/>
              </a:rPr>
              <a:t>Δ</a:t>
            </a:r>
            <a:r>
              <a:rPr lang="en-US" dirty="0" err="1">
                <a:latin typeface="Calibri"/>
              </a:rPr>
              <a:t>H</a:t>
            </a:r>
            <a:r>
              <a:rPr lang="en-US" baseline="-25000" dirty="0" err="1">
                <a:latin typeface="Calibri"/>
              </a:rPr>
              <a:t>solution</a:t>
            </a:r>
            <a:r>
              <a:rPr lang="en-US" dirty="0">
                <a:latin typeface="Calibri"/>
              </a:rPr>
              <a:t> &lt; 0</a:t>
            </a:r>
            <a:r>
              <a:rPr lang="en-US" dirty="0"/>
              <a:t> </a:t>
            </a:r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dirty="0"/>
              <a:t>Solute is completely soluble</a:t>
            </a:r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dirty="0"/>
              <a:t>E.g. </a:t>
            </a:r>
            <a:r>
              <a:rPr lang="en-US" dirty="0" err="1"/>
              <a:t>NaCl</a:t>
            </a:r>
            <a:r>
              <a:rPr lang="en-US" dirty="0"/>
              <a:t> in water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396775"/>
              </p:ext>
            </p:extLst>
          </p:nvPr>
        </p:nvGraphicFramePr>
        <p:xfrm>
          <a:off x="2919307" y="2395054"/>
          <a:ext cx="3505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5" name="Equation" r:id="rId4" imgW="3504960" imgH="380880" progId="Equation.DSMT4">
                  <p:embed/>
                </p:oleObj>
              </mc:Choice>
              <mc:Fallback>
                <p:oleObj name="Equation" r:id="rId4" imgW="35049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19307" y="2395054"/>
                        <a:ext cx="35052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01956"/>
              </p:ext>
            </p:extLst>
          </p:nvPr>
        </p:nvGraphicFramePr>
        <p:xfrm>
          <a:off x="3581400" y="2006600"/>
          <a:ext cx="91440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6" name="Equation" r:id="rId6" imgW="914400" imgH="306720" progId="Equation.DSMT4">
                  <p:embed/>
                </p:oleObj>
              </mc:Choice>
              <mc:Fallback>
                <p:oleObj name="Equation" r:id="rId6" imgW="914400" imgH="30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81400" y="2006600"/>
                        <a:ext cx="914400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4" name="Picture 4" descr="fig_11_02a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040" y="2925342"/>
            <a:ext cx="5562141" cy="274076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18754" y="5754220"/>
            <a:ext cx="4225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5000"/>
              <a:buBlip>
                <a:blip r:embed="rId3"/>
              </a:buBlip>
            </a:pPr>
            <a:r>
              <a:rPr lang="en-US" dirty="0"/>
              <a:t>On the right we have </a:t>
            </a:r>
            <a:r>
              <a:rPr lang="el-GR" dirty="0">
                <a:latin typeface="Calibri"/>
              </a:rPr>
              <a:t>Δ</a:t>
            </a:r>
            <a:r>
              <a:rPr lang="en-US" dirty="0" err="1">
                <a:latin typeface="Calibri"/>
              </a:rPr>
              <a:t>H</a:t>
            </a:r>
            <a:r>
              <a:rPr lang="en-US" baseline="-25000" dirty="0" err="1">
                <a:latin typeface="Calibri"/>
              </a:rPr>
              <a:t>solution</a:t>
            </a:r>
            <a:r>
              <a:rPr lang="en-US" dirty="0">
                <a:latin typeface="Calibri"/>
              </a:rPr>
              <a:t> &gt; 0</a:t>
            </a:r>
            <a:r>
              <a:rPr lang="en-US" dirty="0"/>
              <a:t> </a:t>
            </a:r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dirty="0"/>
              <a:t>Solute is only partially soluble</a:t>
            </a:r>
          </a:p>
          <a:p>
            <a:pPr marL="285750" indent="-285750">
              <a:buSzPct val="75000"/>
              <a:buBlip>
                <a:blip r:embed="rId3"/>
              </a:buBlip>
            </a:pPr>
            <a:r>
              <a:rPr lang="en-US" dirty="0"/>
              <a:t>E.g. CaSO</a:t>
            </a:r>
            <a:r>
              <a:rPr lang="en-US" baseline="-25000" dirty="0"/>
              <a:t>4</a:t>
            </a:r>
            <a:r>
              <a:rPr lang="en-US" dirty="0"/>
              <a:t> in water </a:t>
            </a:r>
          </a:p>
        </p:txBody>
      </p:sp>
    </p:spTree>
    <p:extLst>
      <p:ext uri="{BB962C8B-B14F-4D97-AF65-F5344CB8AC3E}">
        <p14:creationId xmlns:p14="http://schemas.microsoft.com/office/powerpoint/2010/main" val="278889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5603" y="101600"/>
            <a:ext cx="8791787" cy="990600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Solution Formation &amp; </a:t>
            </a:r>
          </a:p>
          <a:p>
            <a:pPr algn="ctr" defTabSz="914400"/>
            <a:r>
              <a:rPr lang="en-US" dirty="0"/>
              <a:t>Chemical Reactions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56523" y="2510784"/>
            <a:ext cx="607088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75000"/>
            </a:pPr>
            <a:r>
              <a:rPr lang="en-US" sz="2400" dirty="0"/>
              <a:t>Things to keep in mind:</a:t>
            </a:r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The solvent and solute do not change chemical composition when a solution is formed</a:t>
            </a:r>
          </a:p>
          <a:p>
            <a:pPr>
              <a:buSzPct val="75000"/>
            </a:pPr>
            <a:endParaRPr lang="en-US" dirty="0"/>
          </a:p>
          <a:p>
            <a:pPr>
              <a:buSzPct val="75000"/>
            </a:pPr>
            <a:endParaRPr lang="en-US" dirty="0"/>
          </a:p>
          <a:p>
            <a:pPr marL="285750" indent="-285750">
              <a:buSzPct val="75000"/>
              <a:buBlip>
                <a:blip r:embed="rId2"/>
              </a:buBlip>
            </a:pPr>
            <a:r>
              <a:rPr lang="en-US" dirty="0"/>
              <a:t>All that changes are the intermolecular forces </a:t>
            </a:r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987540" y="6274200"/>
            <a:ext cx="1996567" cy="499872"/>
            <a:chOff x="6987540" y="6274200"/>
            <a:chExt cx="1996567" cy="4998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540" y="6274200"/>
              <a:ext cx="1371600" cy="49987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466016" y="636380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X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22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28" y="1853515"/>
            <a:ext cx="9045146" cy="493034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44422" y="3837965"/>
            <a:ext cx="51280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Saturated Solutions &amp; Solubility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49428" y="61783"/>
            <a:ext cx="9045146" cy="16434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Section 13.2</a:t>
            </a:r>
          </a:p>
        </p:txBody>
      </p:sp>
    </p:spTree>
    <p:extLst>
      <p:ext uri="{BB962C8B-B14F-4D97-AF65-F5344CB8AC3E}">
        <p14:creationId xmlns:p14="http://schemas.microsoft.com/office/powerpoint/2010/main" val="572588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5603" y="101600"/>
            <a:ext cx="8791787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/>
              <a:t>Crystallization &amp; Saturation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2214" y="1200150"/>
            <a:ext cx="863938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/>
          <p:cNvSpPr txBox="1">
            <a:spLocks/>
          </p:cNvSpPr>
          <p:nvPr/>
        </p:nvSpPr>
        <p:spPr>
          <a:xfrm>
            <a:off x="231648" y="1697736"/>
            <a:ext cx="8686800" cy="4812792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altLang="en-US" sz="1800" dirty="0"/>
              <a:t>Crystallization is the formation of solid crystals in a solution</a:t>
            </a:r>
          </a:p>
          <a:p>
            <a:pPr defTabSz="914400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n-US" altLang="en-US" sz="1800" dirty="0"/>
          </a:p>
          <a:p>
            <a:pPr defTabSz="9144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altLang="en-US" sz="1800" dirty="0"/>
              <a:t>Only differs from precipitation by size of crystals and the speed of the process</a:t>
            </a:r>
          </a:p>
          <a:p>
            <a:pPr defTabSz="914400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n-US" altLang="en-US" sz="1800" dirty="0"/>
          </a:p>
          <a:p>
            <a:pPr defTabSz="9144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altLang="en-US" sz="1800" dirty="0"/>
              <a:t>The solution-making process and </a:t>
            </a:r>
            <a:r>
              <a:rPr lang="en-US" altLang="en-US" sz="1800" b="1" dirty="0"/>
              <a:t>crystallization</a:t>
            </a:r>
            <a:r>
              <a:rPr lang="en-US" altLang="en-US" sz="1800" dirty="0"/>
              <a:t> are opposing processes.</a:t>
            </a:r>
          </a:p>
          <a:p>
            <a:pPr marL="0" indent="0" defTabSz="914400">
              <a:buClr>
                <a:srgbClr val="0070C0"/>
              </a:buClr>
              <a:buNone/>
            </a:pPr>
            <a:r>
              <a:rPr lang="en-US" altLang="en-US" sz="1800" dirty="0"/>
              <a:t> </a:t>
            </a:r>
          </a:p>
          <a:p>
            <a:pPr defTabSz="9144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altLang="en-US" sz="1800" dirty="0"/>
              <a:t>When the rate of the opposing processes are equal, additional solute will not dissolve unless some crystallizes from solution. This is a </a:t>
            </a:r>
            <a:r>
              <a:rPr lang="en-US" altLang="en-US" sz="1800" b="1" dirty="0"/>
              <a:t>saturated </a:t>
            </a:r>
            <a:r>
              <a:rPr lang="en-US" altLang="en-US" sz="1800" dirty="0"/>
              <a:t>solution.</a:t>
            </a:r>
          </a:p>
          <a:p>
            <a:pPr defTabSz="914400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n-US" altLang="en-US" sz="1800" dirty="0"/>
          </a:p>
          <a:p>
            <a:pPr defTabSz="9144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altLang="en-US" sz="1800" dirty="0"/>
              <a:t>If we have not yet reached the amount that will result in crystallization, we have an </a:t>
            </a:r>
            <a:r>
              <a:rPr lang="en-US" altLang="en-US" sz="1800" b="1" dirty="0"/>
              <a:t>unsaturated</a:t>
            </a:r>
            <a:r>
              <a:rPr lang="en-US" altLang="en-US" sz="1800" dirty="0"/>
              <a:t> solution.</a:t>
            </a:r>
          </a:p>
        </p:txBody>
      </p:sp>
    </p:spTree>
    <p:extLst>
      <p:ext uri="{BB962C8B-B14F-4D97-AF65-F5344CB8AC3E}">
        <p14:creationId xmlns:p14="http://schemas.microsoft.com/office/powerpoint/2010/main" val="346347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S-Fa12">
  <a:themeElements>
    <a:clrScheme name="Custom 5">
      <a:dk1>
        <a:sysClr val="windowText" lastClr="000000"/>
      </a:dk1>
      <a:lt1>
        <a:srgbClr val="FFFFFF"/>
      </a:lt1>
      <a:dk2>
        <a:srgbClr val="3D3028"/>
      </a:dk2>
      <a:lt2>
        <a:srgbClr val="EAE2B7"/>
      </a:lt2>
      <a:accent1>
        <a:srgbClr val="CE1126"/>
      </a:accent1>
      <a:accent2>
        <a:srgbClr val="F2BF49"/>
      </a:accent2>
      <a:accent3>
        <a:srgbClr val="BC5E1E"/>
      </a:accent3>
      <a:accent4>
        <a:srgbClr val="D8B25C"/>
      </a:accent4>
      <a:accent5>
        <a:srgbClr val="808000"/>
      </a:accent5>
      <a:accent6>
        <a:srgbClr val="968C8C"/>
      </a:accent6>
      <a:hlink>
        <a:srgbClr val="F7B615"/>
      </a:hlink>
      <a:folHlink>
        <a:srgbClr val="704404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ISU-2013.potx</Template>
  <TotalTime>31017</TotalTime>
  <Words>2020</Words>
  <Application>Microsoft Office PowerPoint</Application>
  <PresentationFormat>On-screen Show (4:3)</PresentationFormat>
  <Paragraphs>281</Paragraphs>
  <Slides>55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Calibri</vt:lpstr>
      <vt:lpstr>Century Gothic</vt:lpstr>
      <vt:lpstr>Symbol</vt:lpstr>
      <vt:lpstr>Times New Roman</vt:lpstr>
      <vt:lpstr>Wingdings</vt:lpstr>
      <vt:lpstr>Wingdings 2</vt:lpstr>
      <vt:lpstr>ACS-Fa12</vt:lpstr>
      <vt:lpstr>Equation</vt:lpstr>
      <vt:lpstr>Chapter 13: Properties of Solutions</vt:lpstr>
      <vt:lpstr>What is a solution?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North Georgia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</dc:title>
  <dc:creator>aimee.tomlinson@ung.edu</dc:creator>
  <cp:lastModifiedBy>Aimee Tomlinson</cp:lastModifiedBy>
  <cp:revision>207</cp:revision>
  <dcterms:created xsi:type="dcterms:W3CDTF">2013-08-11T22:11:16Z</dcterms:created>
  <dcterms:modified xsi:type="dcterms:W3CDTF">2017-01-17T15:16:02Z</dcterms:modified>
</cp:coreProperties>
</file>